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2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63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8093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206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6931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02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79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3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8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6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1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1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61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6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5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6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5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el.rojas@sfdph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690816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Community Advisory Board Questionnaire Outline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September 7, 2017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239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499" y="1392194"/>
            <a:ext cx="4874269" cy="4695568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CAB Report can be submitted in two ways:</a:t>
            </a:r>
          </a:p>
          <a:p>
            <a:pPr lvl="1"/>
            <a:r>
              <a:rPr lang="en-US" sz="2000" b="1" dirty="0" smtClean="0"/>
              <a:t>Scanned PDF or MS Word versions can be emailed to me</a:t>
            </a:r>
          </a:p>
          <a:p>
            <a:pPr lvl="1"/>
            <a:r>
              <a:rPr lang="en-US" sz="2000" b="1" dirty="0" smtClean="0"/>
              <a:t>Digital copies can also be uploaded onto the Cultural Competence Tracking System (Homepage&gt;File Upload&gt;Create)</a:t>
            </a:r>
          </a:p>
          <a:p>
            <a:pPr lvl="1"/>
            <a:endParaRPr lang="en-US" sz="2000" b="1" dirty="0" smtClean="0"/>
          </a:p>
          <a:p>
            <a:r>
              <a:rPr lang="en-US" sz="2200" b="1" dirty="0" smtClean="0"/>
              <a:t>Deadline: September 30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, 2017 </a:t>
            </a:r>
            <a:endParaRPr lang="en-US" sz="2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722" y="1070919"/>
            <a:ext cx="5025401" cy="459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053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For any further questions, please email me at </a:t>
            </a:r>
            <a:r>
              <a:rPr lang="en-US" sz="2000" b="1" dirty="0" smtClean="0">
                <a:hlinkClick r:id="rId2"/>
              </a:rPr>
              <a:t>michael.rojas@sfdph.org</a:t>
            </a:r>
            <a:r>
              <a:rPr lang="en-US" sz="2000" b="1" dirty="0" smtClean="0"/>
              <a:t> or call 415-255-3426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 algn="ctr">
              <a:buNone/>
            </a:pPr>
            <a:r>
              <a:rPr lang="en-US" sz="2000" b="1" dirty="0" smtClean="0"/>
              <a:t>Thank you</a:t>
            </a: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6502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CAB Questionnaire and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873" y="2133600"/>
            <a:ext cx="9927739" cy="4184822"/>
          </a:xfrm>
        </p:spPr>
        <p:txBody>
          <a:bodyPr>
            <a:normAutofit fontScale="92500"/>
          </a:bodyPr>
          <a:lstStyle/>
          <a:p>
            <a:r>
              <a:rPr lang="en-US" sz="2000" b="1" dirty="0" smtClean="0"/>
              <a:t>New form developed this past July; replaces the old Cultural Competence Report</a:t>
            </a:r>
          </a:p>
          <a:p>
            <a:r>
              <a:rPr lang="en-US" sz="2000" b="1" dirty="0" smtClean="0"/>
              <a:t>Cultural Competence had stopped requiring submission of CC Report as of 2015 </a:t>
            </a:r>
          </a:p>
          <a:p>
            <a:r>
              <a:rPr lang="en-US" sz="2000" b="1" dirty="0" smtClean="0"/>
              <a:t>Purpose of the form:</a:t>
            </a:r>
          </a:p>
          <a:p>
            <a:pPr lvl="1"/>
            <a:r>
              <a:rPr lang="en-US" sz="2000" b="1" dirty="0" smtClean="0"/>
              <a:t>Emphasize OCC’s focus on CAB development within CBOs and Civil Service Clinics</a:t>
            </a:r>
          </a:p>
          <a:p>
            <a:pPr lvl="1"/>
            <a:r>
              <a:rPr lang="en-US" sz="2000" b="1" dirty="0" smtClean="0"/>
              <a:t>Scale down the amount of questions and time needed on the form, from 11 pages to 2</a:t>
            </a:r>
          </a:p>
          <a:p>
            <a:pPr lvl="1"/>
            <a:r>
              <a:rPr lang="en-US" sz="2000" b="1" dirty="0" smtClean="0"/>
              <a:t>Removes some of the staff demographic questions</a:t>
            </a:r>
          </a:p>
          <a:p>
            <a:r>
              <a:rPr lang="en-US" sz="2000" b="1" dirty="0" smtClean="0"/>
              <a:t>Attempts to take a more qualitative look at the status of CABs</a:t>
            </a:r>
          </a:p>
          <a:p>
            <a:r>
              <a:rPr lang="en-US" sz="2000" b="1" dirty="0" smtClean="0"/>
              <a:t>As of now, form is meant to only be a temporary measure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29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3216"/>
          </a:xfrm>
        </p:spPr>
        <p:txBody>
          <a:bodyPr/>
          <a:lstStyle/>
          <a:p>
            <a:r>
              <a:rPr lang="en-US" dirty="0" smtClean="0"/>
              <a:t>Question Breakdown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43789"/>
            <a:ext cx="8915400" cy="4467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 many CABs does your agency/program have? How are they organized (e.g. by agency, program, stakeholder)? Please also describe the recruitment/selection &amp; retention strategies and membership types as applicable (e.g., cultural groups, expertise, etc</a:t>
            </a:r>
            <a:r>
              <a:rPr lang="en-US" b="1" dirty="0" smtClean="0"/>
              <a:t>.).</a:t>
            </a:r>
          </a:p>
          <a:p>
            <a:endParaRPr lang="en-US" b="1" dirty="0" smtClean="0"/>
          </a:p>
          <a:p>
            <a:r>
              <a:rPr lang="en-US" b="1" dirty="0" smtClean="0"/>
              <a:t>For multiple CABs within an agency, how are they divided? </a:t>
            </a:r>
          </a:p>
          <a:p>
            <a:r>
              <a:rPr lang="en-US" b="1" dirty="0" smtClean="0"/>
              <a:t>Member types of the CAB/demographics</a:t>
            </a:r>
          </a:p>
          <a:p>
            <a:pPr lvl="1"/>
            <a:r>
              <a:rPr lang="en-US" sz="1800" b="1" dirty="0" smtClean="0"/>
              <a:t>Via ethnic, racial, cultural backgrounds</a:t>
            </a:r>
          </a:p>
          <a:p>
            <a:pPr lvl="1"/>
            <a:r>
              <a:rPr lang="en-US" sz="1800" b="1" dirty="0" smtClean="0"/>
              <a:t>Breakdown by relationship to the organizations (i.e. client, program staff, community member, etc.)</a:t>
            </a:r>
          </a:p>
          <a:p>
            <a:r>
              <a:rPr lang="en-US" b="1" dirty="0" smtClean="0"/>
              <a:t>Recruitment and retention methods: application process? Word of mouth?</a:t>
            </a:r>
          </a:p>
          <a:p>
            <a:r>
              <a:rPr lang="en-US" b="1" dirty="0" smtClean="0"/>
              <a:t>Incentives used to draw people to CAB sessions and have them come back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9112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Breakdown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What is the general structure of the CAB(s</a:t>
            </a:r>
            <a:r>
              <a:rPr lang="en-US" sz="2000" b="1" dirty="0" smtClean="0"/>
              <a:t>)?</a:t>
            </a:r>
          </a:p>
          <a:p>
            <a:r>
              <a:rPr lang="en-US" sz="2000" b="1" dirty="0" smtClean="0"/>
              <a:t>Frequency or number of CAB sessions in a given period</a:t>
            </a:r>
          </a:p>
          <a:p>
            <a:pPr lvl="1"/>
            <a:r>
              <a:rPr lang="en-US" sz="2000" b="1" dirty="0" smtClean="0"/>
              <a:t>Quarterly, bi-annually, every third Wednesday of the month, etc.</a:t>
            </a:r>
          </a:p>
          <a:p>
            <a:pPr lvl="1"/>
            <a:endParaRPr lang="en-US" sz="2000" b="1" dirty="0" smtClean="0"/>
          </a:p>
          <a:p>
            <a:r>
              <a:rPr lang="en-US" sz="2000" b="1" dirty="0" smtClean="0"/>
              <a:t>How many core members does the CAB have?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Based on the number of registered members, what’s the participation rate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3032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Breakdown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049" y="1359243"/>
            <a:ext cx="10013563" cy="455197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Which CLAS (Cultural Linguistic Appropriate Services) standard/module if any has your CAB(s) worked (is working) towards? How has the agency/program approached implementation of related goal(s) and what are some CAB activities/projects that reflect this? What do you foresee as the long-term result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Each program is supposed to designate one area on which the CAB will focus on</a:t>
            </a:r>
          </a:p>
          <a:p>
            <a:pPr lvl="1"/>
            <a:r>
              <a:rPr lang="en-US" b="1" dirty="0" smtClean="0"/>
              <a:t>Ex. Increased linguistic capabilities, recruitment of more diverse workforce and leadership, culturally appropriate management accountability infused in planning</a:t>
            </a:r>
          </a:p>
          <a:p>
            <a:r>
              <a:rPr lang="en-US" b="1" dirty="0" smtClean="0"/>
              <a:t>The steps taken to initiate change towards the goals</a:t>
            </a:r>
          </a:p>
          <a:p>
            <a:r>
              <a:rPr lang="en-US" b="1" dirty="0" smtClean="0"/>
              <a:t>New procedures or the establishment of new relationships, such as working with universities  </a:t>
            </a:r>
          </a:p>
          <a:p>
            <a:r>
              <a:rPr lang="en-US" b="1" dirty="0" smtClean="0"/>
              <a:t>What will the future look like?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738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Breakdown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92195"/>
            <a:ext cx="8915400" cy="451902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How are the ideas /information generated by the CAB(s) shared within the program/agency? To whom do they go (e.g. Agency/Program Director, Board of </a:t>
            </a:r>
            <a:r>
              <a:rPr lang="en-US" b="1" dirty="0" smtClean="0"/>
              <a:t>Directors)?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Who takes the meeting minutes and where are they recorded?</a:t>
            </a:r>
          </a:p>
          <a:p>
            <a:r>
              <a:rPr lang="en-US" b="1" dirty="0" smtClean="0"/>
              <a:t>Transparency at all levels or is there discretion?</a:t>
            </a:r>
          </a:p>
          <a:p>
            <a:r>
              <a:rPr lang="en-US" b="1" dirty="0" smtClean="0"/>
              <a:t>Are the ideas generated from the CAB given any weight in the program’s decision-making?</a:t>
            </a:r>
          </a:p>
          <a:p>
            <a:r>
              <a:rPr lang="en-US" b="1" dirty="0" smtClean="0"/>
              <a:t>The extent to which those ideas allowed to make their way up the organization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9431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Breakdown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72281"/>
            <a:ext cx="8915400" cy="423894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What positive contributions has the CAB made to the agency/program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Self-explanatory</a:t>
            </a:r>
          </a:p>
          <a:p>
            <a:r>
              <a:rPr lang="en-US" b="1" dirty="0" smtClean="0"/>
              <a:t>Extent to which CAB has developed from year to year</a:t>
            </a:r>
          </a:p>
          <a:p>
            <a:r>
              <a:rPr lang="en-US" b="1" dirty="0" smtClean="0"/>
              <a:t>A list of some of the ideas that have been put into action</a:t>
            </a:r>
          </a:p>
          <a:p>
            <a:r>
              <a:rPr lang="en-US" b="1" dirty="0" smtClean="0"/>
              <a:t>Any observations on what those actions have yielded:</a:t>
            </a:r>
          </a:p>
          <a:p>
            <a:pPr lvl="1"/>
            <a:r>
              <a:rPr lang="en-US" b="1" dirty="0"/>
              <a:t>I</a:t>
            </a:r>
            <a:r>
              <a:rPr lang="en-US" b="1" dirty="0" smtClean="0"/>
              <a:t>ncreased client participation rates</a:t>
            </a:r>
          </a:p>
          <a:p>
            <a:pPr lvl="1"/>
            <a:r>
              <a:rPr lang="en-US" b="1" dirty="0"/>
              <a:t>I</a:t>
            </a:r>
            <a:r>
              <a:rPr lang="en-US" b="1" dirty="0" smtClean="0"/>
              <a:t>mproved staff moral</a:t>
            </a:r>
          </a:p>
          <a:p>
            <a:pPr lvl="1"/>
            <a:r>
              <a:rPr lang="en-US" b="1" dirty="0"/>
              <a:t>S</a:t>
            </a:r>
            <a:r>
              <a:rPr lang="en-US" b="1" dirty="0" smtClean="0"/>
              <a:t>tronger data collection</a:t>
            </a:r>
          </a:p>
          <a:p>
            <a:pPr lvl="1"/>
            <a:r>
              <a:rPr lang="en-US" b="1" dirty="0" smtClean="0"/>
              <a:t>More thoughtful levels of engagement with clients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8254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Breakdown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72281"/>
            <a:ext cx="8915400" cy="42389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What </a:t>
            </a:r>
            <a:r>
              <a:rPr lang="en-US" b="1" dirty="0"/>
              <a:t>are some challenges or barriers to operating the CAB? </a:t>
            </a:r>
            <a:endParaRPr lang="en-US" b="1" dirty="0" smtClean="0"/>
          </a:p>
          <a:p>
            <a:r>
              <a:rPr lang="en-US" b="1" dirty="0" smtClean="0"/>
              <a:t>Inadequate monetary and time resources, staff shortages</a:t>
            </a:r>
          </a:p>
          <a:p>
            <a:pPr lvl="1"/>
            <a:r>
              <a:rPr lang="en-US" b="1" dirty="0" smtClean="0"/>
              <a:t>Inability to dedicate time for outreach and retention efforts</a:t>
            </a:r>
          </a:p>
          <a:p>
            <a:pPr lvl="1"/>
            <a:r>
              <a:rPr lang="en-US" b="1" dirty="0" smtClean="0"/>
              <a:t>Unable to offer non-service related incentives</a:t>
            </a:r>
          </a:p>
          <a:p>
            <a:r>
              <a:rPr lang="en-US" b="1" dirty="0" smtClean="0"/>
              <a:t>General client disinterest or reluctance to join the CAB</a:t>
            </a:r>
          </a:p>
          <a:p>
            <a:pPr lvl="1"/>
            <a:r>
              <a:rPr lang="en-US" b="1" dirty="0" smtClean="0"/>
              <a:t>Questions of its usefulness</a:t>
            </a:r>
          </a:p>
          <a:p>
            <a:pPr lvl="1"/>
            <a:r>
              <a:rPr lang="en-US" b="1" dirty="0" smtClean="0"/>
              <a:t>What’s in it for them</a:t>
            </a:r>
          </a:p>
          <a:p>
            <a:pPr lvl="1"/>
            <a:r>
              <a:rPr lang="en-US" b="1" dirty="0" smtClean="0"/>
              <a:t>The challenges they face to attending CAB events (childcare, work obligations)</a:t>
            </a:r>
          </a:p>
          <a:p>
            <a:r>
              <a:rPr lang="en-US" b="1" dirty="0" smtClean="0"/>
              <a:t>Organizational/structural attitudes that inherently look inward and not out (at the greater community) when developing strategies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84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Breakdown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73427"/>
            <a:ext cx="8915400" cy="433779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Is </a:t>
            </a:r>
            <a:r>
              <a:rPr lang="en-US" sz="2000" b="1" dirty="0"/>
              <a:t>there any other valuable information to share about your agency/program’s CAB(s)? </a:t>
            </a:r>
            <a:endParaRPr lang="en-US" sz="2000" b="1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 smtClean="0"/>
              <a:t>Anything can be included here such as:</a:t>
            </a:r>
          </a:p>
          <a:p>
            <a:pPr lvl="1"/>
            <a:r>
              <a:rPr lang="en-US" sz="1800" b="1" dirty="0" smtClean="0"/>
              <a:t>Discontinuation of the CAB</a:t>
            </a:r>
          </a:p>
          <a:p>
            <a:pPr lvl="1"/>
            <a:r>
              <a:rPr lang="en-US" sz="1800" b="1" dirty="0" smtClean="0"/>
              <a:t>Developments, tips or resources that could be shared with other agencies in order to improve the effectiveness of CABs</a:t>
            </a:r>
          </a:p>
          <a:p>
            <a:pPr lvl="1"/>
            <a:r>
              <a:rPr lang="en-US" sz="1800" b="1" dirty="0" smtClean="0"/>
              <a:t>Changes in leadership</a:t>
            </a:r>
          </a:p>
          <a:p>
            <a:pPr lvl="1"/>
            <a:r>
              <a:rPr lang="en-US" sz="1800" b="1" dirty="0" smtClean="0"/>
              <a:t>A new approach that your agency is taking to (re)form a CAB</a:t>
            </a:r>
            <a:endParaRPr lang="en-US" sz="18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69193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759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Community Advisory Board Questionnaire Outline</vt:lpstr>
      <vt:lpstr>What is the CAB Questionnaire and Why?</vt:lpstr>
      <vt:lpstr>Question Breakdown 1</vt:lpstr>
      <vt:lpstr>Question Breakdown 2</vt:lpstr>
      <vt:lpstr>Question Breakdown 3</vt:lpstr>
      <vt:lpstr>Question Breakdown 4</vt:lpstr>
      <vt:lpstr>Question Breakdown 5</vt:lpstr>
      <vt:lpstr>Question Breakdown 6</vt:lpstr>
      <vt:lpstr>Question Breakdown 7</vt:lpstr>
      <vt:lpstr>Submission</vt:lpstr>
      <vt:lpstr>Questions?</vt:lpstr>
    </vt:vector>
  </TitlesOfParts>
  <Company>DPH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Advisory Board Questionnaire Outline</dc:title>
  <dc:creator>MICHAEL ROJAS</dc:creator>
  <cp:lastModifiedBy>MICHAEL ROJAS</cp:lastModifiedBy>
  <cp:revision>16</cp:revision>
  <dcterms:created xsi:type="dcterms:W3CDTF">2017-09-06T22:19:26Z</dcterms:created>
  <dcterms:modified xsi:type="dcterms:W3CDTF">2017-09-06T23:49:19Z</dcterms:modified>
</cp:coreProperties>
</file>