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notesSlides/notesSlide23.xml" ContentType="application/vnd.openxmlformats-officedocument.presentationml.notesSlide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  <p:sldMasterId id="2147483900" r:id="rId2"/>
    <p:sldMasterId id="2147483916" r:id="rId3"/>
  </p:sldMasterIdLst>
  <p:notesMasterIdLst>
    <p:notesMasterId r:id="rId28"/>
  </p:notesMasterIdLst>
  <p:handoutMasterIdLst>
    <p:handoutMasterId r:id="rId29"/>
  </p:handoutMasterIdLst>
  <p:sldIdLst>
    <p:sldId id="666" r:id="rId4"/>
    <p:sldId id="607" r:id="rId5"/>
    <p:sldId id="667" r:id="rId6"/>
    <p:sldId id="709" r:id="rId7"/>
    <p:sldId id="669" r:id="rId8"/>
    <p:sldId id="671" r:id="rId9"/>
    <p:sldId id="695" r:id="rId10"/>
    <p:sldId id="675" r:id="rId11"/>
    <p:sldId id="711" r:id="rId12"/>
    <p:sldId id="677" r:id="rId13"/>
    <p:sldId id="699" r:id="rId14"/>
    <p:sldId id="700" r:id="rId15"/>
    <p:sldId id="701" r:id="rId16"/>
    <p:sldId id="702" r:id="rId17"/>
    <p:sldId id="710" r:id="rId18"/>
    <p:sldId id="704" r:id="rId19"/>
    <p:sldId id="708" r:id="rId20"/>
    <p:sldId id="687" r:id="rId21"/>
    <p:sldId id="705" r:id="rId22"/>
    <p:sldId id="688" r:id="rId23"/>
    <p:sldId id="706" r:id="rId24"/>
    <p:sldId id="712" r:id="rId25"/>
    <p:sldId id="707" r:id="rId26"/>
    <p:sldId id="689" r:id="rId27"/>
  </p:sldIdLst>
  <p:sldSz cx="9144000" cy="6858000" type="screen4x3"/>
  <p:notesSz cx="7007225" cy="9293225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-" id="{61F11D58-AA21-4B3D-B5F7-2D1B83965606}">
          <p14:sldIdLst>
            <p14:sldId id="666"/>
            <p14:sldId id="607"/>
            <p14:sldId id="667"/>
            <p14:sldId id="709"/>
            <p14:sldId id="669"/>
            <p14:sldId id="671"/>
            <p14:sldId id="695"/>
            <p14:sldId id="675"/>
            <p14:sldId id="711"/>
            <p14:sldId id="677"/>
            <p14:sldId id="699"/>
            <p14:sldId id="700"/>
            <p14:sldId id="701"/>
            <p14:sldId id="702"/>
            <p14:sldId id="710"/>
            <p14:sldId id="704"/>
            <p14:sldId id="708"/>
            <p14:sldId id="687"/>
            <p14:sldId id="705"/>
            <p14:sldId id="688"/>
            <p14:sldId id="706"/>
            <p14:sldId id="712"/>
            <p14:sldId id="707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392">
          <p15:clr>
            <a:srgbClr val="A4A3A4"/>
          </p15:clr>
        </p15:guide>
        <p15:guide id="4" orient="horz" pos="2368">
          <p15:clr>
            <a:srgbClr val="A4A3A4"/>
          </p15:clr>
        </p15:guide>
        <p15:guide id="5" orient="horz" pos="3608">
          <p15:clr>
            <a:srgbClr val="A4A3A4"/>
          </p15:clr>
        </p15:guide>
        <p15:guide id="6" pos="2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4DB"/>
    <a:srgbClr val="F65A1C"/>
    <a:srgbClr val="C31503"/>
    <a:srgbClr val="AD4313"/>
    <a:srgbClr val="F67408"/>
    <a:srgbClr val="F7F7F7"/>
    <a:srgbClr val="0259C2"/>
    <a:srgbClr val="1859C2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4" autoAdjust="0"/>
    <p:restoredTop sz="91948" autoAdjust="0"/>
  </p:normalViewPr>
  <p:slideViewPr>
    <p:cSldViewPr snapToGrid="0">
      <p:cViewPr varScale="1">
        <p:scale>
          <a:sx n="102" d="100"/>
          <a:sy n="102" d="100"/>
        </p:scale>
        <p:origin x="1146" y="108"/>
      </p:cViewPr>
      <p:guideLst>
        <p:guide orient="horz" pos="2160"/>
        <p:guide pos="2880"/>
        <p:guide orient="horz" pos="2392"/>
        <p:guide orient="horz" pos="2368"/>
        <p:guide orient="horz" pos="3608"/>
        <p:guide pos="2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4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6464" cy="466275"/>
          </a:xfrm>
          <a:prstGeom prst="rect">
            <a:avLst/>
          </a:prstGeom>
        </p:spPr>
        <p:txBody>
          <a:bodyPr vert="horz" lIns="93131" tIns="46565" rIns="93131" bIns="46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140" y="3"/>
            <a:ext cx="3036464" cy="466275"/>
          </a:xfrm>
          <a:prstGeom prst="rect">
            <a:avLst/>
          </a:prstGeom>
        </p:spPr>
        <p:txBody>
          <a:bodyPr vert="horz" lIns="93131" tIns="46565" rIns="93131" bIns="46565" rtlCol="0"/>
          <a:lstStyle>
            <a:lvl1pPr algn="r">
              <a:defRPr sz="1200"/>
            </a:lvl1pPr>
          </a:lstStyle>
          <a:p>
            <a:fld id="{50351BDF-5697-4111-A333-D9269652138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6953"/>
            <a:ext cx="3036464" cy="466274"/>
          </a:xfrm>
          <a:prstGeom prst="rect">
            <a:avLst/>
          </a:prstGeom>
        </p:spPr>
        <p:txBody>
          <a:bodyPr vert="horz" lIns="93131" tIns="46565" rIns="93131" bIns="46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140" y="8826953"/>
            <a:ext cx="3036464" cy="466274"/>
          </a:xfrm>
          <a:prstGeom prst="rect">
            <a:avLst/>
          </a:prstGeom>
        </p:spPr>
        <p:txBody>
          <a:bodyPr vert="horz" lIns="93131" tIns="46565" rIns="93131" bIns="46565" rtlCol="0" anchor="b"/>
          <a:lstStyle>
            <a:lvl1pPr algn="r">
              <a:defRPr sz="1200"/>
            </a:lvl1pPr>
          </a:lstStyle>
          <a:p>
            <a:fld id="{7C7C753C-A5F9-4BA2-A509-54347C054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2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6464" cy="466275"/>
          </a:xfrm>
          <a:prstGeom prst="rect">
            <a:avLst/>
          </a:prstGeom>
        </p:spPr>
        <p:txBody>
          <a:bodyPr vert="horz" lIns="93131" tIns="46565" rIns="93131" bIns="46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40" y="3"/>
            <a:ext cx="3036464" cy="466275"/>
          </a:xfrm>
          <a:prstGeom prst="rect">
            <a:avLst/>
          </a:prstGeom>
        </p:spPr>
        <p:txBody>
          <a:bodyPr vert="horz" lIns="93131" tIns="46565" rIns="93131" bIns="46565" rtlCol="0"/>
          <a:lstStyle>
            <a:lvl1pPr algn="r">
              <a:defRPr sz="1200"/>
            </a:lvl1pPr>
          </a:lstStyle>
          <a:p>
            <a:fld id="{657E364E-C245-48A8-8825-ADF74598603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68500" y="466725"/>
            <a:ext cx="3070225" cy="2303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1" tIns="46565" rIns="93131" bIns="465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5142" y="2923176"/>
            <a:ext cx="6416942" cy="5903775"/>
          </a:xfrm>
          <a:prstGeom prst="rect">
            <a:avLst/>
          </a:prstGeom>
        </p:spPr>
        <p:txBody>
          <a:bodyPr vert="horz" lIns="93131" tIns="46565" rIns="93131" bIns="4656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953"/>
            <a:ext cx="3036464" cy="466274"/>
          </a:xfrm>
          <a:prstGeom prst="rect">
            <a:avLst/>
          </a:prstGeom>
        </p:spPr>
        <p:txBody>
          <a:bodyPr vert="horz" lIns="93131" tIns="46565" rIns="93131" bIns="46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40" y="8826953"/>
            <a:ext cx="3036464" cy="466274"/>
          </a:xfrm>
          <a:prstGeom prst="rect">
            <a:avLst/>
          </a:prstGeom>
        </p:spPr>
        <p:txBody>
          <a:bodyPr vert="horz" lIns="93131" tIns="46565" rIns="93131" bIns="46565" rtlCol="0" anchor="b"/>
          <a:lstStyle>
            <a:lvl1pPr algn="r">
              <a:defRPr sz="1200"/>
            </a:lvl1pPr>
          </a:lstStyle>
          <a:p>
            <a:fld id="{7DFA362A-30FB-4520-A72E-3D5956B89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0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1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0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89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1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09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7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9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80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10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3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6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7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466725"/>
            <a:ext cx="3070225" cy="230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362A-30FB-4520-A72E-3D5956B89E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DF62-0F41-43AB-BED0-5791735F4E07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9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A333-03AF-4E20-92B0-8A08A06F1383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96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CA5-05CB-4AF0-88BA-6BEC78ECD5AE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81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62C9-663A-4AEC-8BE8-5C9BCD523BAA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409-483C-421E-9993-E650A0F64EC6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1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6591-F422-470A-B31A-5733B0619204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9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1074-9EA7-4F4E-8057-71942FDD9BCB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1711-69B5-4538-9CF4-FE7A17ECA8BD}" type="datetime1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37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1A24-7F35-46FB-A960-EC93D7FB2825}" type="datetime1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3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E831-D09E-4513-B5C2-2B000CFF1DB7}" type="datetime1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35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A96-0E92-46F7-9C37-4572788E806D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9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FA1F-91F8-498C-B159-9D2642CD0A00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104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F67F-0BE0-4C3E-9FC9-2278ADA8998B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9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9915-1899-4155-B44B-2AD4101A4595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5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860A-FC11-4940-899A-2A700AB6C98A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83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2557-4995-4F56-8C8D-8012D9381A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79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070E42F-8E74-4598-9821-6682CE377E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48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7A13E90-28B3-4328-A308-EE83E5C2A7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80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9881F92-D3DA-4B8E-92D1-D3305D7C8A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74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4C69B2-9016-440C-9E6E-9C24C62BE2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65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4A1F7E1-C320-4DBB-9765-38215B4A57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48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CC6171B-D3BD-4CFC-9D05-8BC1E41D04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3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C373-6322-4661-95E8-61A80B85DB92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921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55159E-9B9E-4786-8E01-F412C43B60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89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1AB0E2B-1DC1-4A7E-BC37-1589E3FEDE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7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75A872D-C53A-4558-BA01-6354B00FC9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25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837E53-7806-41E3-978F-015F56DD19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1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0ACD-5B80-4CBD-A4A8-E07B38A4EF6A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89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A1B8-72F3-4EA1-A9C3-9DCFB31B10AB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72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D38-B60B-4257-B21A-46B46F9D3DBF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97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1E3-FD28-400E-B1C9-C0AB99F4A01F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73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FEC4-1EFB-48B8-B277-C81BAC453C00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1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EF99-BEB0-4FC7-A3B6-12A1C4E49F2E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92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FD62C5-C943-4C2A-A8D1-1253203FCE11}" type="datetime1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0EF1-0D95-40C7-BDEC-119B10699CD5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906E-7614-4600-8435-6C8201BF7A33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51681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914400"/>
            <a:fld id="{5A1B741F-63DC-42C1-9D63-F587B22FF3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311B5-9D53-440B-825B-304CFE7BFE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8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20.png"/><Relationship Id="rId4" Type="http://schemas.openxmlformats.org/officeDocument/2006/relationships/hyperlink" Target="http://www.sfgov.org/sfemploye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hyperlink" Target="mailto:sfemployeeportalsupport@sfgov.org" TargetMode="External"/><Relationship Id="rId5" Type="http://schemas.openxmlformats.org/officeDocument/2006/relationships/image" Target="../media/image21.png"/><Relationship Id="rId4" Type="http://schemas.openxmlformats.org/officeDocument/2006/relationships/hyperlink" Target="mailto:dph.helpdesk@sfdph.or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Margaret.Erickson@sfdph.org" TargetMode="External"/><Relationship Id="rId3" Type="http://schemas.openxmlformats.org/officeDocument/2006/relationships/notesSlide" Target="../notesSlides/notesSlide23.xml"/><Relationship Id="rId7" Type="http://schemas.openxmlformats.org/officeDocument/2006/relationships/hyperlink" Target="mailto:Marise.Rodriguez@sfdph.or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hyperlink" Target="mailto:David.Bell@sfdph.org" TargetMode="External"/><Relationship Id="rId5" Type="http://schemas.openxmlformats.org/officeDocument/2006/relationships/hyperlink" Target="mailto:ZSFG.ELM@sfdph.org" TargetMode="External"/><Relationship Id="rId10" Type="http://schemas.openxmlformats.org/officeDocument/2006/relationships/image" Target="../media/image22.jpg"/><Relationship Id="rId4" Type="http://schemas.openxmlformats.org/officeDocument/2006/relationships/hyperlink" Target="mailto:DPH-LHHDET@sfdph.org" TargetMode="External"/><Relationship Id="rId9" Type="http://schemas.openxmlformats.org/officeDocument/2006/relationships/hyperlink" Target="mailto:Compliance.privacy@sfdph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2" y="6103045"/>
            <a:ext cx="9143998" cy="751525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vert="horz" anchor="ctr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0201" y="758397"/>
            <a:ext cx="7313796" cy="528127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Access Trainings in the SF Employee Portal</a:t>
            </a:r>
            <a:r>
              <a:rPr lang="en-US" sz="3600" b="1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50" b="1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50" b="1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Quick Guide for DPH Employees</a:t>
            </a:r>
            <a:r>
              <a:rPr lang="en-US" sz="36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30200" y="6095619"/>
            <a:ext cx="7313797" cy="7623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2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3998" cy="758952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</p:spPr>
        <p:txBody>
          <a:bodyPr vert="horz" anchor="ctr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440" y="0"/>
            <a:ext cx="6389257" cy="858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517904" cy="6857999"/>
            <a:chOff x="0" y="0"/>
            <a:chExt cx="228600" cy="6829423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 rot="5400000">
              <a:off x="-268148" y="268148"/>
              <a:ext cx="764895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 rot="5400000">
              <a:off x="-268148" y="1023385"/>
              <a:ext cx="764895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 rot="5400000">
              <a:off x="-268148" y="1785766"/>
              <a:ext cx="764895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 rot="5400000">
              <a:off x="-268148" y="2548147"/>
              <a:ext cx="764895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 rot="16200000">
              <a:off x="-268148" y="6332676"/>
              <a:ext cx="764895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-268148" y="5577439"/>
              <a:ext cx="764895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 rot="16200000">
              <a:off x="-268148" y="4815058"/>
              <a:ext cx="764895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 rot="16200000">
              <a:off x="-268148" y="3297440"/>
              <a:ext cx="764895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 rot="5400000">
              <a:off x="-268148" y="4058620"/>
              <a:ext cx="764895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5209" y="3677052"/>
            <a:ext cx="2692080" cy="2391307"/>
            <a:chOff x="3200400" y="3162300"/>
            <a:chExt cx="2982598" cy="3560601"/>
          </a:xfrm>
        </p:grpSpPr>
        <p:sp>
          <p:nvSpPr>
            <p:cNvPr id="24" name="Rectangle 23"/>
            <p:cNvSpPr/>
            <p:nvPr/>
          </p:nvSpPr>
          <p:spPr>
            <a:xfrm>
              <a:off x="3200400" y="3162300"/>
              <a:ext cx="139700" cy="3543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43298" y="3179601"/>
              <a:ext cx="139700" cy="3543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1" t="28098" r="73047" b="56651"/>
          <a:stretch/>
        </p:blipFill>
        <p:spPr>
          <a:xfrm>
            <a:off x="1927138" y="3051933"/>
            <a:ext cx="4331744" cy="267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3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08397" y="0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35" y="403091"/>
            <a:ext cx="7356389" cy="60598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222287" y="699637"/>
            <a:ext cx="3589361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F5F5F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list of your available trainings will appear,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seen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here.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the “My Learning “ icon on the lower left hand side to move to step 6. 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273643" y="6080688"/>
            <a:ext cx="978408" cy="484632"/>
          </a:xfrm>
          <a:prstGeom prst="leftArrow">
            <a:avLst/>
          </a:prstGeom>
          <a:solidFill>
            <a:srgbClr val="F65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5078" y="271483"/>
            <a:ext cx="111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3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80960" y="18304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6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940901"/>
            <a:ext cx="8712931" cy="297530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flipH="1">
            <a:off x="3716598" y="3163836"/>
            <a:ext cx="3654535" cy="1097280"/>
          </a:xfrm>
          <a:prstGeom prst="rightArrow">
            <a:avLst>
              <a:gd name="adj1" fmla="val 50000"/>
              <a:gd name="adj2" fmla="val 73009"/>
            </a:avLst>
          </a:prstGeom>
          <a:gradFill flip="none" rotWithShape="1">
            <a:gsLst>
              <a:gs pos="0">
                <a:srgbClr val="F36B37">
                  <a:shade val="30000"/>
                  <a:satMod val="115000"/>
                  <a:alpha val="51000"/>
                  <a:lumMod val="100000"/>
                </a:srgbClr>
              </a:gs>
              <a:gs pos="50000">
                <a:srgbClr val="F36B37">
                  <a:shade val="67500"/>
                  <a:satMod val="115000"/>
                </a:srgbClr>
              </a:gs>
              <a:gs pos="100000">
                <a:srgbClr val="F36B3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 the training </a:t>
            </a:r>
            <a:endParaRPr lang="en-US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7496" y="3207553"/>
            <a:ext cx="2308126" cy="341907"/>
          </a:xfrm>
          <a:prstGeom prst="rect">
            <a:avLst/>
          </a:prstGeom>
          <a:noFill/>
          <a:ln w="57150">
            <a:solidFill>
              <a:srgbClr val="F67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1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80960" y="18304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7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844"/>
            <a:ext cx="8754644" cy="2989549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4143105" y="2776727"/>
            <a:ext cx="2778110" cy="1075213"/>
          </a:xfrm>
          <a:prstGeom prst="rightArrow">
            <a:avLst>
              <a:gd name="adj1" fmla="val 50000"/>
              <a:gd name="adj2" fmla="val 73009"/>
            </a:avLst>
          </a:prstGeom>
          <a:gradFill flip="none" rotWithShape="1">
            <a:gsLst>
              <a:gs pos="0">
                <a:srgbClr val="F36B37">
                  <a:shade val="30000"/>
                  <a:satMod val="115000"/>
                  <a:alpha val="51000"/>
                  <a:lumMod val="100000"/>
                </a:srgbClr>
              </a:gs>
              <a:gs pos="50000">
                <a:srgbClr val="F36B37">
                  <a:shade val="67500"/>
                  <a:satMod val="115000"/>
                </a:srgbClr>
              </a:gs>
              <a:gs pos="100000">
                <a:srgbClr val="F36B3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“Launch”</a:t>
            </a:r>
            <a:endParaRPr lang="en-US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69" y="1159720"/>
            <a:ext cx="7505700" cy="492442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195388" y="0"/>
            <a:ext cx="4344921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F5F5F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course does not appear, look for the pop-up blocker notification. Allow for the pop-up blocker and launch the course. </a:t>
            </a:r>
          </a:p>
        </p:txBody>
      </p:sp>
      <p:sp>
        <p:nvSpPr>
          <p:cNvPr id="35" name="Right Arrow 34"/>
          <p:cNvSpPr/>
          <p:nvPr/>
        </p:nvSpPr>
        <p:spPr>
          <a:xfrm rot="20360216">
            <a:off x="4070070" y="4402611"/>
            <a:ext cx="2563235" cy="1097280"/>
          </a:xfrm>
          <a:prstGeom prst="rightArrow">
            <a:avLst>
              <a:gd name="adj1" fmla="val 50000"/>
              <a:gd name="adj2" fmla="val 73009"/>
            </a:avLst>
          </a:prstGeom>
          <a:gradFill flip="none" rotWithShape="1">
            <a:gsLst>
              <a:gs pos="0">
                <a:srgbClr val="F36B37">
                  <a:shade val="30000"/>
                  <a:satMod val="115000"/>
                  <a:alpha val="51000"/>
                  <a:lumMod val="100000"/>
                </a:srgbClr>
              </a:gs>
              <a:gs pos="50000">
                <a:srgbClr val="F36B37">
                  <a:shade val="67500"/>
                  <a:satMod val="115000"/>
                </a:srgbClr>
              </a:gs>
              <a:gs pos="100000">
                <a:srgbClr val="F36B3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“Launch” to begin or “Re-Launch” to continue.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3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2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1619" y="-17618"/>
            <a:ext cx="358936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F5F5F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course will  appear in a new tab. Click “Start” to begin the course.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48" y="942010"/>
            <a:ext cx="8182611" cy="55403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8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228600" cy="6855619"/>
            <a:chOff x="0" y="0"/>
            <a:chExt cx="228600" cy="6855619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5400000">
              <a:off x="-266631" y="266631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 rot="5400000">
              <a:off x="-266631" y="102954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 rot="5400000">
              <a:off x="-266631" y="1790077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 rot="5400000">
              <a:off x="-266631" y="2552991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 rot="16200000">
              <a:off x="-266631" y="6360388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 rot="16200000">
              <a:off x="-266631" y="559748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-266631" y="4836951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 rot="16200000">
              <a:off x="-266631" y="3313514"/>
              <a:ext cx="761862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5400000">
              <a:off x="-266631" y="4074038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7948" y="1143844"/>
            <a:ext cx="7405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you complete each module, the final slide will direct you to close the tab and return to the Class Progress page.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99" y="1988524"/>
            <a:ext cx="7734300" cy="4219575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>
            <a:off x="2687089" y="5747823"/>
            <a:ext cx="978408" cy="484632"/>
          </a:xfrm>
          <a:prstGeom prst="leftArrow">
            <a:avLst/>
          </a:prstGeom>
          <a:solidFill>
            <a:srgbClr val="F65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228600" cy="6855619"/>
            <a:chOff x="0" y="0"/>
            <a:chExt cx="228600" cy="6855619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5400000">
              <a:off x="-266631" y="266631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 rot="5400000">
              <a:off x="-266631" y="102954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 rot="5400000">
              <a:off x="-266631" y="1790077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 rot="5400000">
              <a:off x="-266631" y="2552991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 rot="16200000">
              <a:off x="-266631" y="6360388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 rot="16200000">
              <a:off x="-266631" y="559748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-266631" y="4836951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 rot="16200000">
              <a:off x="-266631" y="3313514"/>
              <a:ext cx="761862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5400000">
              <a:off x="-266631" y="4074038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67" y="1143844"/>
            <a:ext cx="5816467" cy="5464417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161904" y="5990056"/>
            <a:ext cx="978408" cy="484632"/>
          </a:xfrm>
          <a:prstGeom prst="leftArrow">
            <a:avLst/>
          </a:prstGeom>
          <a:solidFill>
            <a:srgbClr val="F65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5546" y="424152"/>
            <a:ext cx="7381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the next module to proceed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0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228600" cy="6855619"/>
            <a:chOff x="0" y="0"/>
            <a:chExt cx="228600" cy="6855619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5400000">
              <a:off x="-266631" y="266631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 rot="5400000">
              <a:off x="-266631" y="102954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 rot="5400000">
              <a:off x="-266631" y="1790077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 rot="5400000">
              <a:off x="-266631" y="2552991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 rot="16200000">
              <a:off x="-266631" y="6360388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 rot="16200000">
              <a:off x="-266631" y="559748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-266631" y="4836951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 rot="16200000">
              <a:off x="-266631" y="3313514"/>
              <a:ext cx="761862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5400000">
              <a:off x="-266631" y="4074038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66163" y="1118324"/>
            <a:ext cx="738110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note that all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modules can be bookmarked except for Module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Compliance Guidelines.</a:t>
            </a:r>
          </a:p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Bookmarking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 that you can stop during a module and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last slide you were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viewing at a later time.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41" y="2876289"/>
            <a:ext cx="5793918" cy="3045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2285308"/>
            <a:ext cx="8171839" cy="207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ight Arrow 34"/>
          <p:cNvSpPr/>
          <p:nvPr/>
        </p:nvSpPr>
        <p:spPr>
          <a:xfrm>
            <a:off x="5954255" y="1995736"/>
            <a:ext cx="1844149" cy="1097280"/>
          </a:xfrm>
          <a:prstGeom prst="rightArrow">
            <a:avLst>
              <a:gd name="adj1" fmla="val 50000"/>
              <a:gd name="adj2" fmla="val 73009"/>
            </a:avLst>
          </a:prstGeom>
          <a:gradFill flip="none" rotWithShape="1">
            <a:gsLst>
              <a:gs pos="0">
                <a:srgbClr val="F36B37">
                  <a:shade val="30000"/>
                  <a:satMod val="115000"/>
                  <a:alpha val="51000"/>
                  <a:lumMod val="100000"/>
                </a:srgbClr>
              </a:gs>
              <a:gs pos="50000">
                <a:srgbClr val="F36B37">
                  <a:shade val="67500"/>
                  <a:satMod val="115000"/>
                </a:srgbClr>
              </a:gs>
              <a:gs pos="100000">
                <a:srgbClr val="F36B3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80960" y="183040"/>
            <a:ext cx="274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67285" y="-3723"/>
            <a:ext cx="533454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F5F5F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remember to sign out when you are finished using the SF Employee Portal.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3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4344" y="0"/>
            <a:ext cx="8459523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68123" y="707383"/>
            <a:ext cx="754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you have completed the entire course, you will receive your Certificate of Completion. </a:t>
            </a:r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665" y="1735465"/>
            <a:ext cx="6251464" cy="3175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7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4344" y="0"/>
            <a:ext cx="8459523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8" name="Rectangle 47"/>
          <p:cNvSpPr/>
          <p:nvPr/>
        </p:nvSpPr>
        <p:spPr>
          <a:xfrm>
            <a:off x="776579" y="2118008"/>
            <a:ext cx="3237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log into the 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 Employee Portal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76579" y="687969"/>
            <a:ext cx="599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guide, you will learn:</a:t>
            </a:r>
          </a:p>
        </p:txBody>
      </p:sp>
      <p:pic>
        <p:nvPicPr>
          <p:cNvPr id="50" name="Picture 4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t="28098" r="73047" b="56651"/>
          <a:stretch/>
        </p:blipFill>
        <p:spPr>
          <a:xfrm>
            <a:off x="848795" y="3915529"/>
            <a:ext cx="3108960" cy="1922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t="21816" r="39836" b="17574"/>
          <a:stretch/>
        </p:blipFill>
        <p:spPr>
          <a:xfrm>
            <a:off x="5414836" y="4354987"/>
            <a:ext cx="3108960" cy="104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Right Arrow 51"/>
          <p:cNvSpPr/>
          <p:nvPr/>
        </p:nvSpPr>
        <p:spPr>
          <a:xfrm>
            <a:off x="4143079" y="4593892"/>
            <a:ext cx="1022810" cy="56560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80367" y="2118008"/>
            <a:ext cx="3243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launch the 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en-U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application to view your available classes and learning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modules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1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 animBg="1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4344" y="0"/>
            <a:ext cx="8459523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68123" y="707383"/>
            <a:ext cx="754991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Congratulations!</a:t>
            </a:r>
          </a:p>
          <a:p>
            <a:pPr marL="36576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successfully logged into the SF Employee Portal, launched the Learning application, and completed the Annual Compliance and Privacy training!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t="28098" r="73047" b="56651"/>
          <a:stretch/>
        </p:blipFill>
        <p:spPr>
          <a:xfrm>
            <a:off x="784311" y="4156321"/>
            <a:ext cx="3108960" cy="1922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t="21816" r="39836" b="17574"/>
          <a:stretch/>
        </p:blipFill>
        <p:spPr>
          <a:xfrm>
            <a:off x="5345963" y="4595779"/>
            <a:ext cx="3108960" cy="104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Right Arrow 35"/>
          <p:cNvSpPr/>
          <p:nvPr/>
        </p:nvSpPr>
        <p:spPr>
          <a:xfrm>
            <a:off x="4143079" y="4834684"/>
            <a:ext cx="1022810" cy="56560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7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4344" y="0"/>
            <a:ext cx="8459523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68123" y="707383"/>
            <a:ext cx="754991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973" y="1291133"/>
            <a:ext cx="742697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would like to change your password visit 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www.sfgov.org/sfemployee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select the DT IAM Support Password Request tile and follow the prompts.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2" name="Picture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98" y="2767944"/>
            <a:ext cx="5656083" cy="330765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18608" y="4489042"/>
            <a:ext cx="7535383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5731496" y="4367175"/>
            <a:ext cx="1046375" cy="484632"/>
          </a:xfrm>
          <a:prstGeom prst="leftArrow">
            <a:avLst/>
          </a:prstGeom>
          <a:solidFill>
            <a:srgbClr val="F65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2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4344" y="0"/>
            <a:ext cx="8459523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68123" y="707383"/>
            <a:ext cx="754991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628" y="2532486"/>
            <a:ext cx="7535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 regarding locked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accounts or technical issues,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contact the Department of Public Health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 at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(628) 206-7378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000" u="sng" dirty="0">
                <a:solidFill>
                  <a:srgbClr val="428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dph.helpdesk@sfdph.org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45" y="518554"/>
            <a:ext cx="1942611" cy="1687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9178" y="4027063"/>
            <a:ext cx="7107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SF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Portal Learning is not visible – contact the SF Employee Portal Support at (415) 944-2442 or </a:t>
            </a:r>
            <a:r>
              <a:rPr lang="en-US" sz="2000" u="sng" dirty="0">
                <a:solidFill>
                  <a:srgbClr val="428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sfemployeeportalsupport@sfgov.org</a:t>
            </a:r>
            <a:r>
              <a:rPr lang="en-US" sz="2000" u="sng" dirty="0">
                <a:solidFill>
                  <a:srgbClr val="428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9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4344" y="0"/>
            <a:ext cx="8459523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784383" y="367189"/>
            <a:ext cx="800539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300" b="1" dirty="0" smtClean="0"/>
          </a:p>
          <a:p>
            <a:pPr lvl="0"/>
            <a:endParaRPr lang="en-US" sz="1300" dirty="0" smtClean="0"/>
          </a:p>
          <a:p>
            <a:pPr lvl="0"/>
            <a:endParaRPr lang="en-US" sz="1300" dirty="0" smtClean="0"/>
          </a:p>
          <a:p>
            <a:pPr lvl="0"/>
            <a:r>
              <a:rPr lang="en-US" sz="1300" dirty="0" smtClean="0"/>
              <a:t>For </a:t>
            </a:r>
            <a:r>
              <a:rPr lang="en-US" sz="1300" dirty="0"/>
              <a:t>all other questions, please </a:t>
            </a:r>
            <a:r>
              <a:rPr lang="en-US" sz="1300" dirty="0" smtClean="0"/>
              <a:t>contact one of the following based on your work location. </a:t>
            </a:r>
            <a:r>
              <a:rPr lang="en-US" sz="1300" b="1" u="sng" dirty="0" smtClean="0"/>
              <a:t>If you are sending an email, please include your DSW ID number and the nature of the issue.</a:t>
            </a:r>
          </a:p>
          <a:p>
            <a:pPr lvl="0"/>
            <a:endParaRPr lang="en-US" sz="1300" dirty="0"/>
          </a:p>
          <a:p>
            <a:endParaRPr lang="en-US" sz="1300" b="1" u="sng" dirty="0" smtClean="0"/>
          </a:p>
          <a:p>
            <a:endParaRPr lang="en-US" sz="1300" b="1" u="sng" dirty="0" smtClean="0"/>
          </a:p>
          <a:p>
            <a:r>
              <a:rPr lang="en-US" sz="1300" b="1" u="sng" dirty="0" smtClean="0"/>
              <a:t>Laguna </a:t>
            </a:r>
            <a:r>
              <a:rPr lang="en-US" sz="1300" b="1" u="sng" dirty="0"/>
              <a:t>Honda Hospital</a:t>
            </a:r>
            <a:endParaRPr lang="en-US" sz="1300" dirty="0"/>
          </a:p>
          <a:p>
            <a:pPr lvl="0"/>
            <a:r>
              <a:rPr lang="en-US" dirty="0">
                <a:solidFill>
                  <a:srgbClr val="1B64DB"/>
                </a:solidFill>
                <a:hlinkClick r:id="rId4"/>
              </a:rPr>
              <a:t>DPH-LHHDET@sfdph.org</a:t>
            </a:r>
            <a:endParaRPr lang="en-US" dirty="0">
              <a:solidFill>
                <a:srgbClr val="1B64DB"/>
              </a:solidFill>
            </a:endParaRPr>
          </a:p>
          <a:p>
            <a:pPr lvl="0"/>
            <a:endParaRPr lang="en-US" sz="1300" dirty="0"/>
          </a:p>
          <a:p>
            <a:r>
              <a:rPr lang="en-US" sz="1300" b="1" u="sng" dirty="0"/>
              <a:t>ZSFG</a:t>
            </a:r>
            <a:endParaRPr lang="en-US" sz="1300" dirty="0"/>
          </a:p>
          <a:p>
            <a:r>
              <a:rPr lang="en-US" sz="1300" u="sng" dirty="0" smtClean="0">
                <a:hlinkClick r:id="rId5"/>
              </a:rPr>
              <a:t>ZSFG.ELM@sfdph.org</a:t>
            </a:r>
            <a:endParaRPr lang="en-US" sz="1300" u="sng" dirty="0" smtClean="0"/>
          </a:p>
          <a:p>
            <a:endParaRPr lang="en-US" sz="1300" dirty="0" smtClean="0"/>
          </a:p>
          <a:p>
            <a:r>
              <a:rPr lang="en-US" sz="1300" b="1" u="sng" dirty="0" smtClean="0"/>
              <a:t>Maternal </a:t>
            </a:r>
            <a:r>
              <a:rPr lang="en-US" sz="1300" b="1" u="sng" dirty="0"/>
              <a:t>Child and Adolescent Health (MCAH)</a:t>
            </a:r>
            <a:endParaRPr lang="en-US" sz="1300" dirty="0"/>
          </a:p>
          <a:p>
            <a:pPr lvl="0"/>
            <a:r>
              <a:rPr lang="en-US" sz="1300" dirty="0" smtClean="0"/>
              <a:t>David Bell – </a:t>
            </a:r>
            <a:r>
              <a:rPr lang="en-US" sz="1300" dirty="0" smtClean="0">
                <a:hlinkClick r:id="rId6"/>
              </a:rPr>
              <a:t>David.Bell@sfdph.org</a:t>
            </a:r>
            <a:endParaRPr lang="en-US" sz="1300" dirty="0" smtClean="0"/>
          </a:p>
          <a:p>
            <a:pPr lvl="0"/>
            <a:endParaRPr lang="en-US" sz="1300" dirty="0" smtClean="0"/>
          </a:p>
          <a:p>
            <a:r>
              <a:rPr lang="en-US" sz="1300" b="1" u="sng" dirty="0" smtClean="0"/>
              <a:t>Population </a:t>
            </a:r>
            <a:r>
              <a:rPr lang="en-US" sz="1300" b="1" u="sng" dirty="0"/>
              <a:t>Health</a:t>
            </a:r>
            <a:endParaRPr lang="en-US" sz="1300" dirty="0"/>
          </a:p>
          <a:p>
            <a:pPr lvl="0"/>
            <a:r>
              <a:rPr lang="en-US" sz="1300" dirty="0"/>
              <a:t>Marise Rodriguez – </a:t>
            </a:r>
            <a:r>
              <a:rPr lang="en-US" sz="1300" dirty="0" smtClean="0">
                <a:hlinkClick r:id="rId7"/>
              </a:rPr>
              <a:t>Marise.Rodriguez@sfdph.org</a:t>
            </a:r>
            <a:endParaRPr lang="en-US" sz="1300" dirty="0" smtClean="0"/>
          </a:p>
          <a:p>
            <a:pPr lvl="0"/>
            <a:endParaRPr lang="en-US" sz="1300" dirty="0" smtClean="0"/>
          </a:p>
          <a:p>
            <a:r>
              <a:rPr lang="en-US" sz="1300" b="1" u="sng" dirty="0" smtClean="0"/>
              <a:t>Jail </a:t>
            </a:r>
            <a:r>
              <a:rPr lang="en-US" sz="1300" b="1" u="sng" dirty="0" smtClean="0"/>
              <a:t>Health</a:t>
            </a:r>
          </a:p>
          <a:p>
            <a:pPr lvl="0"/>
            <a:r>
              <a:rPr lang="en-US" sz="1300" dirty="0" smtClean="0"/>
              <a:t>Margaret </a:t>
            </a:r>
            <a:r>
              <a:rPr lang="en-US" sz="1300" dirty="0"/>
              <a:t>Erickson – </a:t>
            </a:r>
            <a:r>
              <a:rPr lang="en-US" sz="1300" dirty="0" smtClean="0">
                <a:hlinkClick r:id="rId8"/>
              </a:rPr>
              <a:t>Margaret.Erickson@sfdph.org</a:t>
            </a:r>
            <a:endParaRPr lang="en-US" sz="1300" dirty="0" smtClean="0"/>
          </a:p>
          <a:p>
            <a:endParaRPr lang="en-US" sz="1300" b="1" u="sng" dirty="0" smtClean="0"/>
          </a:p>
          <a:p>
            <a:r>
              <a:rPr lang="en-US" sz="1300" b="1" dirty="0"/>
              <a:t>If you do not see your area </a:t>
            </a:r>
            <a:r>
              <a:rPr lang="en-US" sz="1300" b="1" dirty="0" smtClean="0"/>
              <a:t>listed above, </a:t>
            </a:r>
            <a:r>
              <a:rPr lang="en-US" sz="1300" b="1" dirty="0"/>
              <a:t>email the Office of Compliance and Privacy Affairs </a:t>
            </a:r>
            <a:endParaRPr lang="en-US" sz="1300" dirty="0"/>
          </a:p>
          <a:p>
            <a:pPr lvl="0"/>
            <a:r>
              <a:rPr lang="en-US" sz="1300" b="1" dirty="0">
                <a:hlinkClick r:id="rId9"/>
              </a:rPr>
              <a:t>Compliance.privacy@sfdph.org</a:t>
            </a:r>
            <a:r>
              <a:rPr lang="en-US" sz="1300" b="1" dirty="0"/>
              <a:t> (</a:t>
            </a:r>
            <a:r>
              <a:rPr lang="en-US" sz="1300" b="1" dirty="0" smtClean="0"/>
              <a:t>faster </a:t>
            </a:r>
            <a:r>
              <a:rPr lang="en-US" sz="1300" b="1" dirty="0"/>
              <a:t>service</a:t>
            </a:r>
            <a:r>
              <a:rPr lang="en-US" sz="1300" b="1" dirty="0" smtClean="0"/>
              <a:t>) or call (</a:t>
            </a:r>
            <a:r>
              <a:rPr lang="en-US" sz="1300" b="1" dirty="0"/>
              <a:t>855) </a:t>
            </a:r>
            <a:r>
              <a:rPr lang="en-US" sz="1300" b="1" dirty="0" smtClean="0"/>
              <a:t>729-6040.</a:t>
            </a:r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0289" y="870603"/>
            <a:ext cx="8014233" cy="6598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21" y="1858863"/>
            <a:ext cx="2130982" cy="204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6095618"/>
            <a:ext cx="9144000" cy="7623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440" y="0"/>
            <a:ext cx="6389257" cy="858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517904" cy="6858000"/>
            <a:chOff x="0" y="0"/>
            <a:chExt cx="228600" cy="6858000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 rot="5400000">
              <a:off x="-265176" y="265176"/>
              <a:ext cx="75895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 rot="5400000">
              <a:off x="-265176" y="1027557"/>
              <a:ext cx="75895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 rot="5400000">
              <a:off x="-265176" y="1789938"/>
              <a:ext cx="75895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 rot="5400000">
              <a:off x="-265176" y="2552319"/>
              <a:ext cx="75895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 rot="16200000">
              <a:off x="-265176" y="6364224"/>
              <a:ext cx="75895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-265176" y="5601843"/>
              <a:ext cx="75895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 rot="16200000">
              <a:off x="-265176" y="4839462"/>
              <a:ext cx="75895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 rot="16200000">
              <a:off x="-265176" y="3314700"/>
              <a:ext cx="758952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 rot="5400000">
              <a:off x="-265176" y="4077081"/>
              <a:ext cx="75895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Subtitle 2"/>
          <p:cNvSpPr txBox="1">
            <a:spLocks/>
          </p:cNvSpPr>
          <p:nvPr/>
        </p:nvSpPr>
        <p:spPr>
          <a:xfrm>
            <a:off x="1859278" y="6357604"/>
            <a:ext cx="7313797" cy="333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859278" y="760802"/>
            <a:ext cx="7284722" cy="22871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4" name="Picture 23" descr="C:\Users\kim oka\AppData\Local\Microsoft\Windows\Temporary Internet Files\Content.MSO\6EDEC076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1141856"/>
            <a:ext cx="5746752" cy="38260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228600" cy="6855619"/>
            <a:chOff x="0" y="0"/>
            <a:chExt cx="228600" cy="6855619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5400000">
              <a:off x="-266631" y="266631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 rot="5400000">
              <a:off x="-266631" y="102954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 rot="5400000">
              <a:off x="-266631" y="1790077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 rot="5400000">
              <a:off x="-266631" y="2552991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 rot="16200000">
              <a:off x="-266631" y="6360388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 rot="16200000">
              <a:off x="-266631" y="559748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-266631" y="4836951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 rot="16200000">
              <a:off x="-266631" y="3313514"/>
              <a:ext cx="761862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5400000">
              <a:off x="-266631" y="4074038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t="21816" r="39836" b="17574"/>
          <a:stretch/>
        </p:blipFill>
        <p:spPr>
          <a:xfrm>
            <a:off x="2376891" y="772248"/>
            <a:ext cx="4634428" cy="155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2308493" y="2699033"/>
            <a:ext cx="47556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you launch the 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en-U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app, the instructions in this guide will walk you through the steps to navigate to the Compliance and Privacy online course.</a:t>
            </a:r>
          </a:p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issues, please refer to slide 2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contact information.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3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228600" cy="6855619"/>
            <a:chOff x="0" y="0"/>
            <a:chExt cx="228600" cy="6855619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5400000">
              <a:off x="-266631" y="266631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 rot="5400000">
              <a:off x="-266631" y="102954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 rot="5400000">
              <a:off x="-266631" y="1790077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 rot="5400000">
              <a:off x="-266631" y="2552991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 rot="16200000">
              <a:off x="-266631" y="6360388"/>
              <a:ext cx="761862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 rot="16200000">
              <a:off x="-266631" y="5597484"/>
              <a:ext cx="76186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-266631" y="4836951"/>
              <a:ext cx="761862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 rot="16200000">
              <a:off x="-266631" y="3313514"/>
              <a:ext cx="761862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5400000">
              <a:off x="-266631" y="4074038"/>
              <a:ext cx="761862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anchor="ctr">
              <a:normAutofit fontScale="40000" lnSpcReduction="20000"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68597" y="1120714"/>
            <a:ext cx="738110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only 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Chrome </a:t>
            </a:r>
            <a:r>
              <a:rPr lang="en-U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Firefox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access the training</a:t>
            </a:r>
          </a:p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spcBef>
                <a:spcPts val="550"/>
              </a:spcBef>
              <a:buClr>
                <a:srgbClr val="FF6C2F"/>
              </a:buClr>
              <a:buSzPct val="150000"/>
            </a:pPr>
            <a:r>
              <a:rPr lang="en-US" sz="20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Explorer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sure to enable pop-ups.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Note,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default, Google Chrome blocks pop-ups from showing up on your screen. When a pop-up is blocked,  the address bar will be marked Pop-Up blocked.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 “Always allow pop-ups and redirects” from the site.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77" y="2009510"/>
            <a:ext cx="1047750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90" y="2009510"/>
            <a:ext cx="1047750" cy="104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6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548639" y="359902"/>
            <a:ext cx="79072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access the training. Go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https://sfgov.org/sfc/employee-gateway</a:t>
            </a:r>
            <a:endPara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28600" y="666381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78" y="1523446"/>
            <a:ext cx="6763265" cy="51535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9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7680960" y="18304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1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flipH="1">
            <a:off x="2648373" y="2884362"/>
            <a:ext cx="4395893" cy="1097280"/>
          </a:xfrm>
          <a:prstGeom prst="rightArrow">
            <a:avLst>
              <a:gd name="adj1" fmla="val 50000"/>
              <a:gd name="adj2" fmla="val 73009"/>
            </a:avLst>
          </a:prstGeom>
          <a:gradFill flip="none" rotWithShape="1">
            <a:gsLst>
              <a:gs pos="0">
                <a:srgbClr val="F36B37">
                  <a:shade val="30000"/>
                  <a:satMod val="115000"/>
                  <a:lumMod val="100000"/>
                  <a:alpha val="50000"/>
                </a:srgbClr>
              </a:gs>
              <a:gs pos="50000">
                <a:srgbClr val="F36B37">
                  <a:shade val="67500"/>
                  <a:satMod val="115000"/>
                </a:srgbClr>
              </a:gs>
              <a:gs pos="100000">
                <a:srgbClr val="F36B3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“SF Employee Portal”</a:t>
            </a:r>
            <a:endParaRPr lang="en-US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29" y="651680"/>
            <a:ext cx="8500553" cy="575506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113903" y="2267138"/>
            <a:ext cx="4061254" cy="1227474"/>
          </a:xfrm>
          <a:prstGeom prst="leftArrow">
            <a:avLst/>
          </a:prstGeom>
          <a:solidFill>
            <a:srgbClr val="F65A1C">
              <a:alpha val="86000"/>
            </a:srgbClr>
          </a:solidFill>
          <a:ln>
            <a:solidFill>
              <a:srgbClr val="C3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“SF Employee Portal”</a:t>
            </a:r>
            <a:endParaRPr lang="en-US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1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9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80960" y="18304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2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9" r="70792"/>
          <a:stretch/>
        </p:blipFill>
        <p:spPr>
          <a:xfrm>
            <a:off x="4369026" y="3817783"/>
            <a:ext cx="1914253" cy="20119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31" y="1143844"/>
            <a:ext cx="6567275" cy="5126752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flipH="1">
            <a:off x="3452652" y="3153550"/>
            <a:ext cx="3598937" cy="727989"/>
          </a:xfrm>
          <a:prstGeom prst="rightArrow">
            <a:avLst>
              <a:gd name="adj1" fmla="val 50000"/>
              <a:gd name="adj2" fmla="val 73009"/>
            </a:avLst>
          </a:prstGeom>
          <a:gradFill flip="none" rotWithShape="1">
            <a:gsLst>
              <a:gs pos="0">
                <a:srgbClr val="F36B37">
                  <a:shade val="30000"/>
                  <a:satMod val="115000"/>
                  <a:lumMod val="100000"/>
                  <a:alpha val="50000"/>
                </a:srgbClr>
              </a:gs>
              <a:gs pos="50000">
                <a:srgbClr val="F36B37">
                  <a:shade val="67500"/>
                  <a:satMod val="115000"/>
                </a:srgbClr>
              </a:gs>
              <a:gs pos="100000">
                <a:srgbClr val="F36B3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your DSW Number and password.</a:t>
            </a:r>
          </a:p>
        </p:txBody>
      </p:sp>
      <p:sp>
        <p:nvSpPr>
          <p:cNvPr id="38" name="Right Arrow 37"/>
          <p:cNvSpPr/>
          <p:nvPr/>
        </p:nvSpPr>
        <p:spPr>
          <a:xfrm flipH="1">
            <a:off x="5169873" y="4636975"/>
            <a:ext cx="3167482" cy="949501"/>
          </a:xfrm>
          <a:prstGeom prst="rightArrow">
            <a:avLst>
              <a:gd name="adj1" fmla="val 50000"/>
              <a:gd name="adj2" fmla="val 73009"/>
            </a:avLst>
          </a:prstGeom>
          <a:gradFill flip="none" rotWithShape="1">
            <a:gsLst>
              <a:gs pos="0">
                <a:srgbClr val="F36B37">
                  <a:shade val="30000"/>
                  <a:satMod val="115000"/>
                  <a:lumMod val="100000"/>
                  <a:alpha val="50000"/>
                </a:srgbClr>
              </a:gs>
              <a:gs pos="50000">
                <a:srgbClr val="F36B37">
                  <a:shade val="67500"/>
                  <a:satMod val="115000"/>
                </a:srgbClr>
              </a:gs>
              <a:gs pos="100000">
                <a:srgbClr val="F36B3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lick “Agree &amp; Sign In”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1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772248"/>
            <a:ext cx="8035199" cy="487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ight Arrow 34"/>
          <p:cNvSpPr/>
          <p:nvPr/>
        </p:nvSpPr>
        <p:spPr>
          <a:xfrm>
            <a:off x="1814285" y="3471989"/>
            <a:ext cx="4264781" cy="1097280"/>
          </a:xfrm>
          <a:prstGeom prst="rightArrow">
            <a:avLst>
              <a:gd name="adj1" fmla="val 50000"/>
              <a:gd name="adj2" fmla="val 73009"/>
            </a:avLst>
          </a:prstGeom>
          <a:gradFill flip="none" rotWithShape="1">
            <a:gsLst>
              <a:gs pos="0">
                <a:srgbClr val="F36B37">
                  <a:shade val="30000"/>
                  <a:satMod val="115000"/>
                  <a:alpha val="51000"/>
                  <a:lumMod val="100000"/>
                </a:srgbClr>
              </a:gs>
              <a:gs pos="50000">
                <a:srgbClr val="F36B37">
                  <a:shade val="67500"/>
                  <a:satMod val="115000"/>
                </a:srgbClr>
              </a:gs>
              <a:gs pos="100000">
                <a:srgbClr val="F36B3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“WORK LINKS” 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80960" y="18304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2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8731251" y="6498816"/>
            <a:ext cx="192616" cy="18414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545454"/>
              </a:solidFill>
              <a:latin typeface="Arial"/>
              <a:cs typeface="Arial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71500" y="0"/>
            <a:ext cx="6290197" cy="75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400" b="1" spc="-2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548640" cy="6855621"/>
            <a:chOff x="0" y="0"/>
            <a:chExt cx="548640" cy="685562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 rot="5400000">
              <a:off x="-2774560" y="3532421"/>
              <a:ext cx="6097760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anchor="ctr">
              <a:normAutofit/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2800" b="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0"/>
              <a:ext cx="228600" cy="6855619"/>
              <a:chOff x="0" y="0"/>
              <a:chExt cx="228600" cy="6855619"/>
            </a:xfrm>
          </p:grpSpPr>
          <p:sp>
            <p:nvSpPr>
              <p:cNvPr id="23" name="Title 1"/>
              <p:cNvSpPr txBox="1">
                <a:spLocks/>
              </p:cNvSpPr>
              <p:nvPr/>
            </p:nvSpPr>
            <p:spPr>
              <a:xfrm rot="5400000">
                <a:off x="-266631" y="266631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 rot="5400000">
                <a:off x="-266631" y="102954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itle 1"/>
              <p:cNvSpPr txBox="1">
                <a:spLocks/>
              </p:cNvSpPr>
              <p:nvPr/>
            </p:nvSpPr>
            <p:spPr>
              <a:xfrm rot="5400000">
                <a:off x="-266631" y="1790077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 rot="5400000">
                <a:off x="-266631" y="2552991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 rot="16200000">
                <a:off x="-266631" y="6360388"/>
                <a:ext cx="761862" cy="2286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itle 1"/>
              <p:cNvSpPr txBox="1">
                <a:spLocks/>
              </p:cNvSpPr>
              <p:nvPr/>
            </p:nvSpPr>
            <p:spPr>
              <a:xfrm rot="16200000">
                <a:off x="-266631" y="5597484"/>
                <a:ext cx="761862" cy="228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itle 1"/>
              <p:cNvSpPr txBox="1">
                <a:spLocks/>
              </p:cNvSpPr>
              <p:nvPr/>
            </p:nvSpPr>
            <p:spPr>
              <a:xfrm rot="16200000">
                <a:off x="-266631" y="4836951"/>
                <a:ext cx="761862" cy="228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266631" y="3313514"/>
                <a:ext cx="761862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 rot="5400000">
                <a:off x="-266631" y="4074038"/>
                <a:ext cx="761862" cy="228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anchor="ctr">
                <a:normAutofit fontScale="40000" lnSpcReduction="20000"/>
              </a:bodyPr>
              <a:lstStyle>
                <a:lvl1pPr algn="r" rtl="0" eaLnBrk="1" latinLnBrk="0" hangingPunct="1">
                  <a:spcBef>
                    <a:spcPct val="0"/>
                  </a:spcBef>
                  <a:buNone/>
                  <a:defRPr kumimoji="0" sz="2800" b="0" kern="120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228600" y="6682965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6405" y="-3723"/>
            <a:ext cx="8915400" cy="186763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vert="horz" anchor="ctr">
            <a:normAutofit fontScale="25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80960" y="18304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75" y="1848386"/>
            <a:ext cx="6897757" cy="4326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6825" y="757861"/>
            <a:ext cx="7136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see a screen similar to this.   Click on </a:t>
            </a: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 Employee Portal Learning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enter the training.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2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0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FHN Titl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98787</TotalTime>
  <Words>682</Words>
  <Application>Microsoft Office PowerPoint</Application>
  <PresentationFormat>On-screen Show (4:3)</PresentationFormat>
  <Paragraphs>126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Tahoma</vt:lpstr>
      <vt:lpstr>Wingdings 2</vt:lpstr>
      <vt:lpstr>Frame</vt:lpstr>
      <vt:lpstr>Custom Design</vt:lpstr>
      <vt:lpstr>SFHN Title</vt:lpstr>
      <vt:lpstr>How to Access Trainings in the SF Employee Portal  A Quick Guide for DPH Employees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&amp; County of San Francisco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JOEL CARTER</dc:creator>
  <cp:lastModifiedBy>KIM OKA</cp:lastModifiedBy>
  <cp:revision>2295</cp:revision>
  <cp:lastPrinted>2020-03-03T20:42:56Z</cp:lastPrinted>
  <dcterms:created xsi:type="dcterms:W3CDTF">2016-05-17T16:22:10Z</dcterms:created>
  <dcterms:modified xsi:type="dcterms:W3CDTF">2020-03-03T22:05:48Z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87599BAE-33F1-4B7E-8DBA-EEB3D0C522AA</vt:lpwstr>
  </property>
  <property fmtid="{D5CDD505-2E9C-101B-9397-08002B2CF9AE}" pid="3" name="ArticulatePath">
    <vt:lpwstr>REAL Training 7-10-16 DRAFT</vt:lpwstr>
  </property>
</Properties>
</file>