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619" r:id="rId2"/>
    <p:sldId id="620" r:id="rId3"/>
    <p:sldId id="62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08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156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7F1D2-A6A3-EE45-8505-C0285F81623F}" type="datetimeFigureOut">
              <a:rPr lang="en-US" smtClean="0"/>
              <a:t>8/4/21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34EC2-5575-5E40-BE37-C544D6AEE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52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cs typeface="Calibri"/>
              </a:rPr>
              <a:t>Cissie: Huge range of innovations and increased infrastructure </a:t>
            </a:r>
          </a:p>
          <a:p>
            <a:r>
              <a:rPr lang="en-US" dirty="0">
                <a:cs typeface="Calibri"/>
              </a:rPr>
              <a:t>New systems and connections that didn't previously exist </a:t>
            </a:r>
          </a:p>
          <a:p>
            <a:r>
              <a:rPr lang="en-US" dirty="0">
                <a:cs typeface="Calibri"/>
              </a:rPr>
              <a:t>City wide – IQ network  </a:t>
            </a:r>
          </a:p>
          <a:p>
            <a:r>
              <a:rPr lang="en-US" dirty="0">
                <a:cs typeface="Calibri"/>
              </a:rPr>
              <a:t>**Highlight examples in specific districts </a:t>
            </a:r>
          </a:p>
          <a:p>
            <a:r>
              <a:rPr lang="en-US" dirty="0">
                <a:cs typeface="Calibri"/>
              </a:rPr>
              <a:t>D1 - </a:t>
            </a:r>
          </a:p>
          <a:p>
            <a:r>
              <a:rPr lang="en-US" dirty="0">
                <a:cs typeface="Calibri"/>
              </a:rPr>
              <a:t>D2 - </a:t>
            </a:r>
          </a:p>
          <a:p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 Neighborhood/Cultural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SFAAFBC, Latinx Taskforce ,Mission Food Hub, Mother Browns/Glide/St. Anthony's, </a:t>
            </a:r>
            <a:r>
              <a:rPr lang="en-US" dirty="0" err="1"/>
              <a:t>EatSF</a:t>
            </a:r>
            <a:r>
              <a:rPr lang="en-US" dirty="0">
                <a:cs typeface="Calibri"/>
              </a:rPr>
              <a:t> grocery vouchers for Halal foods, Latinx families with young children, Black/AA, Recent – RFP for Latinx foods from COVID Command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Business + Food (economic stimulus/support)</a:t>
            </a:r>
            <a:endParaRPr lang="en-US" dirty="0"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dirty="0"/>
              <a:t>SF New Deal, Great Plates, Feed + Fuel Chinatown, SF Produce Market, </a:t>
            </a:r>
            <a:r>
              <a:rPr lang="en-US" dirty="0" err="1"/>
              <a:t>EatSF</a:t>
            </a:r>
            <a:r>
              <a:rPr lang="en-US" dirty="0"/>
              <a:t> grocery vouchers</a:t>
            </a:r>
            <a:endParaRPr lang="en-US" dirty="0">
              <a:cs typeface="Calibri"/>
            </a:endParaRPr>
          </a:p>
          <a:p>
            <a:pPr marL="628650" lvl="1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Delivery (particularly important for SIP)</a:t>
            </a:r>
            <a:endParaRPr lang="en-US" dirty="0"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dirty="0"/>
              <a:t>Meals in Place (unsheltered), SFMFB, Mother Browns, Isolation &amp; Quarantine (IQ )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Housing + Food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SF Housing Authority, TNDC + Farming Hope, DISH + </a:t>
            </a:r>
            <a:r>
              <a:rPr lang="en-US" dirty="0" err="1"/>
              <a:t>LaCocina</a:t>
            </a:r>
            <a:r>
              <a:rPr lang="en-US" dirty="0"/>
              <a:t>, Conard House, ECS, etc.</a:t>
            </a:r>
            <a:endParaRPr lang="en-US" dirty="0">
              <a:cs typeface="Calibri"/>
            </a:endParaRPr>
          </a:p>
          <a:p>
            <a:pPr marL="628650" lvl="1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Grocery &amp; Meal Vouchers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 Feed &amp; Fuel Chinatown, </a:t>
            </a:r>
            <a:r>
              <a:rPr lang="en-US" dirty="0" err="1"/>
              <a:t>EatSF</a:t>
            </a:r>
            <a:r>
              <a:rPr lang="en-US" dirty="0"/>
              <a:t> grocery vouchers, Clinic By the Bay, 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B11E1-8865-4755-AFB2-4276DBB5124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19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B11E1-8865-4755-AFB2-4276DBB5124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24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cs typeface="Calibri"/>
              </a:rPr>
              <a:t>Cissie: Huge range of innovations and increased infrastructure </a:t>
            </a:r>
          </a:p>
          <a:p>
            <a:r>
              <a:rPr lang="en-US" dirty="0">
                <a:cs typeface="Calibri"/>
              </a:rPr>
              <a:t>New systems and connections that didn't previously exist </a:t>
            </a:r>
          </a:p>
          <a:p>
            <a:r>
              <a:rPr lang="en-US" dirty="0">
                <a:cs typeface="Calibri"/>
              </a:rPr>
              <a:t>City wide – IQ network  </a:t>
            </a:r>
          </a:p>
          <a:p>
            <a:r>
              <a:rPr lang="en-US" dirty="0">
                <a:cs typeface="Calibri"/>
              </a:rPr>
              <a:t>**Highlight examples in specific districts </a:t>
            </a:r>
          </a:p>
          <a:p>
            <a:r>
              <a:rPr lang="en-US" dirty="0">
                <a:cs typeface="Calibri"/>
              </a:rPr>
              <a:t>D1 - </a:t>
            </a:r>
          </a:p>
          <a:p>
            <a:r>
              <a:rPr lang="en-US" dirty="0">
                <a:cs typeface="Calibri"/>
              </a:rPr>
              <a:t>D2 - </a:t>
            </a:r>
          </a:p>
          <a:p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 Neighborhood/Cultural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SFAAFBC, Latinx Taskforce ,Mission Food Hub, Mother Browns/Glide/St. Anthony's, </a:t>
            </a:r>
            <a:r>
              <a:rPr lang="en-US" dirty="0" err="1"/>
              <a:t>EatSF</a:t>
            </a:r>
            <a:r>
              <a:rPr lang="en-US" dirty="0">
                <a:cs typeface="Calibri"/>
              </a:rPr>
              <a:t> grocery vouchers for Halal foods, Latinx families with young children, Black/AA, Recent – RFP for Latinx foods from COVID Command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Business + Food (economic stimulus/support)</a:t>
            </a:r>
            <a:endParaRPr lang="en-US" dirty="0"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dirty="0"/>
              <a:t>SF New Deal, Great Plates, Feed + Fuel Chinatown, SF Produce Market, </a:t>
            </a:r>
            <a:r>
              <a:rPr lang="en-US" dirty="0" err="1"/>
              <a:t>EatSF</a:t>
            </a:r>
            <a:r>
              <a:rPr lang="en-US" dirty="0"/>
              <a:t> grocery vouchers</a:t>
            </a:r>
            <a:endParaRPr lang="en-US" dirty="0">
              <a:cs typeface="Calibri"/>
            </a:endParaRPr>
          </a:p>
          <a:p>
            <a:pPr marL="628650" lvl="1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Delivery (particularly important for SIP)</a:t>
            </a:r>
            <a:endParaRPr lang="en-US" dirty="0"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dirty="0"/>
              <a:t>Meals in Place (unsheltered), SFMFB, Mother Browns, Isolation &amp; Quarantine (IQ )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Housing + Food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SF Housing Authority, TNDC + Farming Hope, DISH + </a:t>
            </a:r>
            <a:r>
              <a:rPr lang="en-US" dirty="0" err="1"/>
              <a:t>LaCocina</a:t>
            </a:r>
            <a:r>
              <a:rPr lang="en-US" dirty="0"/>
              <a:t>, Conard House, ECS, etc.</a:t>
            </a:r>
            <a:endParaRPr lang="en-US" dirty="0">
              <a:cs typeface="Calibri"/>
            </a:endParaRPr>
          </a:p>
          <a:p>
            <a:pPr marL="628650" lvl="1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Grocery &amp; Meal Vouchers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 Feed &amp; Fuel Chinatown, </a:t>
            </a:r>
            <a:r>
              <a:rPr lang="en-US" dirty="0" err="1"/>
              <a:t>EatSF</a:t>
            </a:r>
            <a:r>
              <a:rPr lang="en-US" dirty="0"/>
              <a:t> grocery vouchers, Clinic By the Bay, </a:t>
            </a:r>
            <a:endParaRPr lang="en-US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B11E1-8865-4755-AFB2-4276DBB5124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5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E1813-44B5-2A46-B65C-F2F949446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67DB9-7C77-E949-AEB3-7C83C4F12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33D5B-67EF-DC4D-AF90-062006688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E0FC-609F-DF4D-A295-5BDF10725416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54030-290F-7E4F-BC8C-56F1D5CA0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364FC-7E19-D545-AD8F-8CC647BD6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48B1-8D7E-E748-BB0D-5CC129A2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5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9B430-0521-344E-8E17-3284D231D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BC0AC-A637-1846-98E5-F7C9BA6BD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24ED-0DB4-D54B-9FC5-CA9529FCA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E0FC-609F-DF4D-A295-5BDF10725416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E5320-6C59-0B49-80A2-C0B145C86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74CD2-1768-2243-8F12-FBA5C7AE0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48B1-8D7E-E748-BB0D-5CC129A2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9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16BBF4-A4A1-E04E-8154-99D9398F2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E6C1F-5513-2F4C-B626-854B62123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167B3-7DE3-0E45-B062-E90D93406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E0FC-609F-DF4D-A295-5BDF10725416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C5146-97A2-6342-B0EF-8CDBC965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08998-B995-314F-8852-CC1D68391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48B1-8D7E-E748-BB0D-5CC129A2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412A-99AA-2B4F-A3D9-25C3AC96E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1C22D-7F25-5B4D-80F9-63698AC80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D355B-5D54-6B44-ABF0-13DCE93C6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E0FC-609F-DF4D-A295-5BDF10725416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E9EF1-8F79-9144-8B6E-CBE25AA8E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7D37F-EB1D-F54D-B7BF-4D233B98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48B1-8D7E-E748-BB0D-5CC129A2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4CD3E-1352-9F48-B013-DC8E14FAD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B6B51-A376-6645-897D-FC6508278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7AEB3-BB0C-BB49-B08B-A682B049E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E0FC-609F-DF4D-A295-5BDF10725416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88118-ADA8-B246-95AE-0B89F521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87AF-DE50-2B44-8FE4-9E05DE03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48B1-8D7E-E748-BB0D-5CC129A2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7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8F54F-4B9F-514A-AE9C-FD1C74E63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8B7AE-13FD-8D41-928A-3D40AC68FF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866168-FB1D-0C46-9B31-3407BFF92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73FB8-327E-0443-A242-8EB32C23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E0FC-609F-DF4D-A295-5BDF10725416}" type="datetimeFigureOut">
              <a:rPr lang="en-US" smtClean="0"/>
              <a:t>8/4/21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E8A341-1C8C-BA48-9555-0D3A0B008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A7622C-4180-E249-A5BE-AB99411EC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48B1-8D7E-E748-BB0D-5CC129A2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8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33163-B68E-A342-A83A-FF2B910E0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F2AEE-6062-534F-9533-32C4F903E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0E679-B3F9-8A49-91C8-E42D2A72D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C0B5D3-97A0-5143-9F4F-8ADAF309E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004305-B5AC-4A4C-8993-DB2A879F1C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80AFE3-B9BC-8E44-8233-E563EC87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E0FC-609F-DF4D-A295-5BDF10725416}" type="datetimeFigureOut">
              <a:rPr lang="en-US" smtClean="0"/>
              <a:t>8/4/21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B936F2-8914-2345-9D65-C2F31DB96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711084-A865-FF40-A049-E493AE8BF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48B1-8D7E-E748-BB0D-5CC129A2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1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F7489-BC26-8943-8E4C-2C16E9968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442D66-3A14-4243-B76A-FFCB3E1ED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E0FC-609F-DF4D-A295-5BDF10725416}" type="datetimeFigureOut">
              <a:rPr lang="en-US" smtClean="0"/>
              <a:t>8/4/21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E70A2-18A9-244B-8F63-F1EFFF908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DA07FD-4DAF-8E44-A48F-2CF7EB498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48B1-8D7E-E748-BB0D-5CC129A2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2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19E96E-C71E-8A41-BCD2-A3BB15A55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E0FC-609F-DF4D-A295-5BDF10725416}" type="datetimeFigureOut">
              <a:rPr lang="en-US" smtClean="0"/>
              <a:t>8/4/21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0123FC-C628-E249-B181-5564D2E70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8C7C8-529C-9448-AB42-CC305D3F0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48B1-8D7E-E748-BB0D-5CC129A2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7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C3292-9119-B44F-9AA3-FF9AB620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2B114-4E76-F440-8C29-2A8A91B27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7C322-7821-C943-8E05-C86ECA1A9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8DCCF-D803-794D-9986-970E1F63B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E0FC-609F-DF4D-A295-5BDF10725416}" type="datetimeFigureOut">
              <a:rPr lang="en-US" smtClean="0"/>
              <a:t>8/4/21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6E103-6E79-4D49-8233-46969AD77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62AC3-4B80-D74E-B755-B76FCBC04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48B1-8D7E-E748-BB0D-5CC129A2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1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531FF-AFAD-7E4A-B552-A5585C53F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396AB9-6B24-D144-B23B-4D5D9CD2AE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30867-5FB2-6D4B-8A59-527882E53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815E2-8755-AA4F-A179-84E2C1C68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E0FC-609F-DF4D-A295-5BDF10725416}" type="datetimeFigureOut">
              <a:rPr lang="en-US" smtClean="0"/>
              <a:t>8/4/21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9C44AA-966C-2E4E-8AD9-87867433E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FD532-950F-884E-ACC8-FF5B17F07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48B1-8D7E-E748-BB0D-5CC129A2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9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91D7AF-A2B6-424F-8E31-27C6FBC5F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327AE-FBC9-FB48-A5FD-8CF3502F6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CAC96-1D36-EC4B-8EBD-FAA56923E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EE0FC-609F-DF4D-A295-5BDF10725416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3FD60-5E39-764A-B483-3EF503BF41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DCDF4-F985-874D-B164-7CBDB642C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E48B1-8D7E-E748-BB0D-5CC129A2E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2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79" y="365125"/>
            <a:ext cx="10806259" cy="1114051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Innovations (&amp; Flexibility) 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4783" y="6288605"/>
            <a:ext cx="10602433" cy="31897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424010" y="6378162"/>
            <a:ext cx="119147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dirty="0">
                <a:latin typeface="Arial"/>
                <a:cs typeface="Arial"/>
              </a:rPr>
              <a:t> March 2021</a:t>
            </a:r>
            <a:endParaRPr lang="en-US" sz="1200" dirty="0">
              <a:latin typeface="Arial"/>
              <a:cs typeface="Arial"/>
            </a:endParaRPr>
          </a:p>
          <a:p>
            <a:endParaRPr lang="en-US" sz="900" dirty="0">
              <a:latin typeface="Arial"/>
              <a:cs typeface="Arial"/>
            </a:endParaRPr>
          </a:p>
        </p:txBody>
      </p:sp>
      <p:pic>
        <p:nvPicPr>
          <p:cNvPr id="41" name="Picture 10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C41C296-1014-4B39-9403-DD48524779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04216" y="1595589"/>
            <a:ext cx="3723787" cy="4495110"/>
          </a:xfrm>
        </p:spPr>
      </p:pic>
      <p:sp>
        <p:nvSpPr>
          <p:cNvPr id="43" name="Oval 42">
            <a:extLst>
              <a:ext uri="{FF2B5EF4-FFF2-40B4-BE49-F238E27FC236}">
                <a16:creationId xmlns:a16="http://schemas.microsoft.com/office/drawing/2014/main" id="{C688C60E-8444-488D-BB91-C7A0B0169F34}"/>
              </a:ext>
            </a:extLst>
          </p:cNvPr>
          <p:cNvSpPr/>
          <p:nvPr/>
        </p:nvSpPr>
        <p:spPr>
          <a:xfrm>
            <a:off x="4531745" y="3561273"/>
            <a:ext cx="2602298" cy="1667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544E21C-EA04-413A-8B31-A1CE8C881234}"/>
              </a:ext>
            </a:extLst>
          </p:cNvPr>
          <p:cNvSpPr/>
          <p:nvPr/>
        </p:nvSpPr>
        <p:spPr>
          <a:xfrm>
            <a:off x="8284234" y="2439836"/>
            <a:ext cx="2300375" cy="12795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C1A12F7-FD03-4613-B696-636DFE955D11}"/>
              </a:ext>
            </a:extLst>
          </p:cNvPr>
          <p:cNvSpPr/>
          <p:nvPr/>
        </p:nvSpPr>
        <p:spPr>
          <a:xfrm>
            <a:off x="6860875" y="3359987"/>
            <a:ext cx="2228488" cy="127958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7198792-04FE-497E-B595-6EE7F225BE84}"/>
              </a:ext>
            </a:extLst>
          </p:cNvPr>
          <p:cNvSpPr/>
          <p:nvPr/>
        </p:nvSpPr>
        <p:spPr>
          <a:xfrm>
            <a:off x="6630837" y="1936629"/>
            <a:ext cx="1883432" cy="133709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0123A06-A37B-4000-812C-D5A3DADEE57D}"/>
              </a:ext>
            </a:extLst>
          </p:cNvPr>
          <p:cNvSpPr/>
          <p:nvPr/>
        </p:nvSpPr>
        <p:spPr>
          <a:xfrm>
            <a:off x="5538157" y="2454214"/>
            <a:ext cx="1523997" cy="126520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3FB431D8-CB0F-4BC5-8FA5-B3B7382C7DB3}"/>
              </a:ext>
            </a:extLst>
          </p:cNvPr>
          <p:cNvSpPr/>
          <p:nvPr/>
        </p:nvSpPr>
        <p:spPr>
          <a:xfrm>
            <a:off x="8327366" y="4467045"/>
            <a:ext cx="1912186" cy="123645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40995D5-30F7-42F6-A3D5-6794691B2C81}"/>
              </a:ext>
            </a:extLst>
          </p:cNvPr>
          <p:cNvSpPr txBox="1"/>
          <p:nvPr/>
        </p:nvSpPr>
        <p:spPr>
          <a:xfrm>
            <a:off x="5830558" y="2911954"/>
            <a:ext cx="13198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>
                <a:cs typeface="Calibri"/>
              </a:rPr>
              <a:t>Delivery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20F6C33-9F5E-4C95-A7C8-EA71233CE6E8}"/>
              </a:ext>
            </a:extLst>
          </p:cNvPr>
          <p:cNvSpPr txBox="1"/>
          <p:nvPr/>
        </p:nvSpPr>
        <p:spPr>
          <a:xfrm>
            <a:off x="6620414" y="2350338"/>
            <a:ext cx="188055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/>
              <a:t>Neighborhood Hubs</a:t>
            </a:r>
            <a:endParaRPr lang="en-US" b="1" dirty="0">
              <a:cs typeface="Calibri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F847E29-90E1-454F-BA2F-EF8E87DF1F92}"/>
              </a:ext>
            </a:extLst>
          </p:cNvPr>
          <p:cNvSpPr txBox="1"/>
          <p:nvPr/>
        </p:nvSpPr>
        <p:spPr>
          <a:xfrm>
            <a:off x="4363170" y="3845582"/>
            <a:ext cx="294448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cs typeface="Calibri"/>
              </a:rPr>
              <a:t>Business + Food  </a:t>
            </a:r>
            <a:endParaRPr lang="en-US"/>
          </a:p>
          <a:p>
            <a:pPr algn="ctr"/>
            <a:r>
              <a:rPr lang="en-US" b="1" dirty="0">
                <a:cs typeface="Calibri"/>
              </a:rPr>
              <a:t>(restaurant meals, local business, etc.)</a:t>
            </a:r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BC172B8-DE4D-432A-9ED3-6364BEBC52E5}"/>
              </a:ext>
            </a:extLst>
          </p:cNvPr>
          <p:cNvSpPr txBox="1"/>
          <p:nvPr/>
        </p:nvSpPr>
        <p:spPr>
          <a:xfrm>
            <a:off x="6491017" y="5484601"/>
            <a:ext cx="175116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b="1" dirty="0">
              <a:cs typeface="Calibri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A21E77-164D-4F0A-9E11-8DD04306057A}"/>
              </a:ext>
            </a:extLst>
          </p:cNvPr>
          <p:cNvSpPr txBox="1"/>
          <p:nvPr/>
        </p:nvSpPr>
        <p:spPr>
          <a:xfrm>
            <a:off x="7066112" y="3529282"/>
            <a:ext cx="175116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cs typeface="Calibri"/>
              </a:rPr>
              <a:t>Culturally Relevant Meals + Groceries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A6AB441-AF19-4F6F-9A05-C628A5642832}"/>
              </a:ext>
            </a:extLst>
          </p:cNvPr>
          <p:cNvSpPr txBox="1"/>
          <p:nvPr/>
        </p:nvSpPr>
        <p:spPr>
          <a:xfrm>
            <a:off x="8245053" y="4765732"/>
            <a:ext cx="218248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cs typeface="Calibri"/>
              </a:rPr>
              <a:t>Grocery &amp; Meal Vouchers 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F605C76-71F7-4343-9BCC-886312433A3A}"/>
              </a:ext>
            </a:extLst>
          </p:cNvPr>
          <p:cNvSpPr txBox="1"/>
          <p:nvPr/>
        </p:nvSpPr>
        <p:spPr>
          <a:xfrm>
            <a:off x="8661999" y="2580375"/>
            <a:ext cx="163614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cs typeface="Calibri"/>
              </a:rPr>
              <a:t>Flexibility (esp. public sector requirements)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6CEEC0C-CF36-4FD4-8004-CA7E633D8F82}"/>
              </a:ext>
            </a:extLst>
          </p:cNvPr>
          <p:cNvSpPr/>
          <p:nvPr/>
        </p:nvSpPr>
        <p:spPr>
          <a:xfrm>
            <a:off x="6558950" y="4582062"/>
            <a:ext cx="2012828" cy="112143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F7ECCA7A-A1BC-45A2-A817-B0F3AC627530}"/>
              </a:ext>
            </a:extLst>
          </p:cNvPr>
          <p:cNvSpPr/>
          <p:nvPr/>
        </p:nvSpPr>
        <p:spPr>
          <a:xfrm>
            <a:off x="8916837" y="3518137"/>
            <a:ext cx="2012828" cy="112143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cs typeface="Calibri"/>
              </a:rPr>
              <a:t>Community Groups + Food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D9E96D4-3A71-4625-A6D5-F92575FEDA31}"/>
              </a:ext>
            </a:extLst>
          </p:cNvPr>
          <p:cNvSpPr txBox="1"/>
          <p:nvPr/>
        </p:nvSpPr>
        <p:spPr>
          <a:xfrm>
            <a:off x="6692299" y="4909507"/>
            <a:ext cx="175116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cs typeface="Calibri"/>
              </a:rPr>
              <a:t>Housing + Food</a:t>
            </a:r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1EF0CD54-BBDD-4E5A-A7E3-EFCDF54B54FB}"/>
              </a:ext>
            </a:extLst>
          </p:cNvPr>
          <p:cNvSpPr txBox="1">
            <a:spLocks/>
          </p:cNvSpPr>
          <p:nvPr/>
        </p:nvSpPr>
        <p:spPr>
          <a:xfrm>
            <a:off x="800476" y="6410527"/>
            <a:ext cx="5827506" cy="113552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900" i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srgbClr val="052049"/>
                </a:solidFill>
                <a:latin typeface="Arial"/>
                <a:cs typeface="Arial"/>
              </a:rPr>
              <a:t>San Francisco Food Security Task Force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52049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101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79" y="365125"/>
            <a:ext cx="10806259" cy="1114051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Innovations (&amp; Flexibility) 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4783" y="6288605"/>
            <a:ext cx="10602433" cy="31897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920949" y="699707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4078" indent="-514350">
              <a:spcBef>
                <a:spcPts val="300"/>
              </a:spcBef>
              <a:buClr>
                <a:schemeClr val="accent3"/>
              </a:buClr>
            </a:pPr>
            <a:r>
              <a:rPr lang="en-US" dirty="0"/>
              <a:t>	Local community-based &amp; faith-based organizations are the </a:t>
            </a:r>
            <a:r>
              <a:rPr lang="en-US" dirty="0">
                <a:solidFill>
                  <a:srgbClr val="FF0000"/>
                </a:solidFill>
              </a:rPr>
              <a:t>first responders for food </a:t>
            </a:r>
            <a:r>
              <a:rPr lang="en-US" dirty="0"/>
              <a:t>but often not included in planning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BC172B8-DE4D-432A-9ED3-6364BEBC52E5}"/>
              </a:ext>
            </a:extLst>
          </p:cNvPr>
          <p:cNvSpPr txBox="1"/>
          <p:nvPr/>
        </p:nvSpPr>
        <p:spPr>
          <a:xfrm>
            <a:off x="6491017" y="5484601"/>
            <a:ext cx="175116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b="1" dirty="0">
              <a:cs typeface="Calibri"/>
            </a:endParaRPr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1EF0CD54-BBDD-4E5A-A7E3-EFCDF54B54FB}"/>
              </a:ext>
            </a:extLst>
          </p:cNvPr>
          <p:cNvSpPr txBox="1">
            <a:spLocks/>
          </p:cNvSpPr>
          <p:nvPr/>
        </p:nvSpPr>
        <p:spPr>
          <a:xfrm>
            <a:off x="800476" y="6410527"/>
            <a:ext cx="5827506" cy="113552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900" i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srgbClr val="052049"/>
                </a:solidFill>
                <a:latin typeface="Arial"/>
                <a:cs typeface="Arial"/>
              </a:rPr>
              <a:t>San Francisco Food Security Task Force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52049"/>
              </a:solidFill>
              <a:effectLst/>
              <a:uLnTx/>
              <a:uFillTx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424010" y="6378162"/>
            <a:ext cx="119147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dirty="0">
                <a:latin typeface="Arial"/>
                <a:cs typeface="Arial"/>
              </a:rPr>
              <a:t>August 2021</a:t>
            </a:r>
            <a:endParaRPr lang="en-US" sz="1200" dirty="0">
              <a:latin typeface="Arial"/>
              <a:cs typeface="Arial"/>
            </a:endParaRPr>
          </a:p>
          <a:p>
            <a:endParaRPr lang="en-US" sz="9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9640" y="1981200"/>
            <a:ext cx="90525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BRIEF sharing (no big lift for orgs/groups -  does not need to be a </a:t>
            </a:r>
            <a:r>
              <a:rPr lang="en-US" sz="2000" dirty="0" err="1"/>
              <a:t>powerpoint</a:t>
            </a:r>
            <a:r>
              <a:rPr lang="en-US" sz="20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Set aside 10 – 15 minutes on monthly agenda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Answer a few questions such as: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Brief description of the food intervention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What, who are the beneficiaries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What makes it new/innovative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Key (3-5) benefits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Key (3-5) challenges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Who to contact for more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Q&amp;A</a:t>
            </a:r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Flexibilities – agenda item to gather “what worked” or share (like above)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015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79" y="365125"/>
            <a:ext cx="10806259" cy="1114051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Future Agenda Items 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4783" y="6288605"/>
            <a:ext cx="10602433" cy="31897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3BC172B8-DE4D-432A-9ED3-6364BEBC52E5}"/>
              </a:ext>
            </a:extLst>
          </p:cNvPr>
          <p:cNvSpPr txBox="1"/>
          <p:nvPr/>
        </p:nvSpPr>
        <p:spPr>
          <a:xfrm>
            <a:off x="6491017" y="5484601"/>
            <a:ext cx="175116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b="1" dirty="0">
              <a:cs typeface="Calibri"/>
            </a:endParaRPr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1EF0CD54-BBDD-4E5A-A7E3-EFCDF54B54FB}"/>
              </a:ext>
            </a:extLst>
          </p:cNvPr>
          <p:cNvSpPr txBox="1">
            <a:spLocks/>
          </p:cNvSpPr>
          <p:nvPr/>
        </p:nvSpPr>
        <p:spPr>
          <a:xfrm>
            <a:off x="800476" y="6410527"/>
            <a:ext cx="5827506" cy="113552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900" i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srgbClr val="052049"/>
                </a:solidFill>
                <a:latin typeface="Arial"/>
                <a:cs typeface="Arial"/>
              </a:rPr>
              <a:t>San Francisco Food Security Task Force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52049"/>
              </a:solidFill>
              <a:effectLst/>
              <a:uLnTx/>
              <a:uFillTx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424010" y="6378162"/>
            <a:ext cx="119147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dirty="0">
                <a:latin typeface="Arial"/>
                <a:cs typeface="Arial"/>
              </a:rPr>
              <a:t>August 2021</a:t>
            </a:r>
            <a:endParaRPr lang="en-US" sz="1200" dirty="0">
              <a:latin typeface="Arial"/>
              <a:cs typeface="Arial"/>
            </a:endParaRPr>
          </a:p>
          <a:p>
            <a:endParaRPr lang="en-US" sz="9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9640" y="1760505"/>
            <a:ext cx="90525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Identifying Opportunities &amp; “Pushing”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Food As Medicine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Housing &amp; Food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Affordability Measures (supplemental poverty, self sufficiency,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are food policies informed and lead by communities impacted by them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How to do 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What has worked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What hasn’t worked/what </a:t>
            </a:r>
            <a:r>
              <a:rPr lang="en-US" sz="2000"/>
              <a:t>to avoid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How much does it cost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How is community feedback aligned with funding allocations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5074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595</Words>
  <PresentationFormat>Widescreen</PresentationFormat>
  <Paragraphs>87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Innovations (&amp; Flexibility) </vt:lpstr>
      <vt:lpstr>Innovations (&amp; Flexibility) </vt:lpstr>
      <vt:lpstr>Future Agenda Items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2021-08-02T23:49:55Z</dcterms:created>
  <dcterms:modified xsi:type="dcterms:W3CDTF">2021-08-04T19:39:04Z</dcterms:modified>
</cp:coreProperties>
</file>