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1" r:id="rId6"/>
    <p:sldId id="298" r:id="rId7"/>
    <p:sldId id="300" r:id="rId8"/>
    <p:sldId id="294" r:id="rId9"/>
    <p:sldId id="258" r:id="rId10"/>
    <p:sldId id="289" r:id="rId11"/>
    <p:sldId id="286" r:id="rId12"/>
    <p:sldId id="293" r:id="rId13"/>
    <p:sldId id="305" r:id="rId14"/>
    <p:sldId id="297" r:id="rId15"/>
    <p:sldId id="306" r:id="rId16"/>
    <p:sldId id="307" r:id="rId17"/>
    <p:sldId id="310" r:id="rId18"/>
    <p:sldId id="308" r:id="rId19"/>
    <p:sldId id="309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343" autoAdjust="0"/>
  </p:normalViewPr>
  <p:slideViewPr>
    <p:cSldViewPr snapToGrid="0">
      <p:cViewPr varScale="1">
        <p:scale>
          <a:sx n="89" d="100"/>
          <a:sy n="89" d="100"/>
        </p:scale>
        <p:origin x="102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7A968-D33F-41A4-8C43-E28346EE5D31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FCA25E-5E1C-46D1-9047-52F82F32B60E}">
      <dgm:prSet phldrT="[Text]"/>
      <dgm:spPr/>
      <dgm:t>
        <a:bodyPr/>
        <a:lstStyle/>
        <a:p>
          <a:r>
            <a:rPr lang="en-US" b="1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MTM Intervention</a:t>
          </a:r>
          <a:endParaRPr lang="en-US" b="1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gm:t>
    </dgm:pt>
    <dgm:pt modelId="{EC260794-8737-4B68-9AD0-2C1F8F22124B}" type="parTrans" cxnId="{BDFF573D-4DA7-4578-8256-AB58B22DEDBD}">
      <dgm:prSet/>
      <dgm:spPr/>
      <dgm:t>
        <a:bodyPr/>
        <a:lstStyle/>
        <a:p>
          <a:endParaRPr lang="en-US"/>
        </a:p>
      </dgm:t>
    </dgm:pt>
    <dgm:pt modelId="{3B01EB19-3F39-422B-A684-9D246C1E221F}" type="sibTrans" cxnId="{BDFF573D-4DA7-4578-8256-AB58B22DEDBD}">
      <dgm:prSet/>
      <dgm:spPr/>
      <dgm:t>
        <a:bodyPr/>
        <a:lstStyle/>
        <a:p>
          <a:endParaRPr lang="en-US"/>
        </a:p>
      </dgm:t>
    </dgm:pt>
    <dgm:pt modelId="{09BC7F3A-A615-4C2A-A9AC-EB0769721AF5}">
      <dgm:prSet phldrT="[Text]"/>
      <dgm:spPr/>
      <dgm:t>
        <a:bodyPr/>
        <a:lstStyle/>
        <a:p>
          <a:r>
            <a:rPr lang="en-US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Medically Tailored Meals</a:t>
          </a:r>
          <a:endParaRPr lang="en-US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gm:t>
    </dgm:pt>
    <dgm:pt modelId="{F845A500-C4CF-48E2-843E-3D4A5D893DBA}" type="parTrans" cxnId="{AA332FDA-9777-42BF-A198-F860EACF0D07}">
      <dgm:prSet/>
      <dgm:spPr/>
      <dgm:t>
        <a:bodyPr/>
        <a:lstStyle/>
        <a:p>
          <a:endParaRPr lang="en-US"/>
        </a:p>
      </dgm:t>
    </dgm:pt>
    <dgm:pt modelId="{20F66600-A7A5-4C9A-BF7D-762121A7EF5A}" type="sibTrans" cxnId="{AA332FDA-9777-42BF-A198-F860EACF0D07}">
      <dgm:prSet/>
      <dgm:spPr/>
      <dgm:t>
        <a:bodyPr/>
        <a:lstStyle/>
        <a:p>
          <a:endParaRPr lang="en-US"/>
        </a:p>
      </dgm:t>
    </dgm:pt>
    <dgm:pt modelId="{C3E2603B-6494-48FF-A1F9-8918B84886C6}">
      <dgm:prSet phldrT="[Text]"/>
      <dgm:spPr/>
      <dgm:t>
        <a:bodyPr/>
        <a:lstStyle/>
        <a:p>
          <a:r>
            <a:rPr lang="en-US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Medical Nutrition Therapy</a:t>
          </a:r>
          <a:endParaRPr lang="en-US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gm:t>
    </dgm:pt>
    <dgm:pt modelId="{AD75B534-0316-423F-AF97-803246FB7B42}" type="parTrans" cxnId="{0E2A6023-2DF0-45B1-B11D-E617190A9C38}">
      <dgm:prSet/>
      <dgm:spPr/>
      <dgm:t>
        <a:bodyPr/>
        <a:lstStyle/>
        <a:p>
          <a:endParaRPr lang="en-US"/>
        </a:p>
      </dgm:t>
    </dgm:pt>
    <dgm:pt modelId="{D8629961-351D-460E-B2B0-4CEADEFDD88C}" type="sibTrans" cxnId="{0E2A6023-2DF0-45B1-B11D-E617190A9C38}">
      <dgm:prSet/>
      <dgm:spPr/>
      <dgm:t>
        <a:bodyPr/>
        <a:lstStyle/>
        <a:p>
          <a:endParaRPr lang="en-US"/>
        </a:p>
      </dgm:t>
    </dgm:pt>
    <dgm:pt modelId="{7CE48FBE-D4ED-4E84-B304-2F965E751B67}">
      <dgm:prSet phldrT="[Text]"/>
      <dgm:spPr/>
      <dgm:t>
        <a:bodyPr/>
        <a:lstStyle/>
        <a:p>
          <a:r>
            <a:rPr lang="en-US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Information &amp; Referral Services</a:t>
          </a:r>
          <a:endParaRPr lang="en-US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gm:t>
    </dgm:pt>
    <dgm:pt modelId="{36E49338-2CC7-4DF4-837C-218147AB4F10}" type="parTrans" cxnId="{A55E9E73-97A8-4630-A6F1-A06A3866425C}">
      <dgm:prSet/>
      <dgm:spPr/>
      <dgm:t>
        <a:bodyPr/>
        <a:lstStyle/>
        <a:p>
          <a:endParaRPr lang="en-US"/>
        </a:p>
      </dgm:t>
    </dgm:pt>
    <dgm:pt modelId="{2CA2EF37-8892-4AC6-86B5-3419C3D72B4E}" type="sibTrans" cxnId="{A55E9E73-97A8-4630-A6F1-A06A3866425C}">
      <dgm:prSet/>
      <dgm:spPr/>
      <dgm:t>
        <a:bodyPr/>
        <a:lstStyle/>
        <a:p>
          <a:endParaRPr lang="en-US"/>
        </a:p>
      </dgm:t>
    </dgm:pt>
    <dgm:pt modelId="{82422E32-50DA-4FF0-9CA1-1D965A3D7ADE}" type="pres">
      <dgm:prSet presAssocID="{A177A968-D33F-41A4-8C43-E28346EE5D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2155F-61EB-4B83-9F0C-0E8300B9DAD6}" type="pres">
      <dgm:prSet presAssocID="{D1FCA25E-5E1C-46D1-9047-52F82F32B60E}" presName="roof" presStyleLbl="dkBgShp" presStyleIdx="0" presStyleCnt="2" custLinFactNeighborX="716" custLinFactNeighborY="-70051"/>
      <dgm:spPr/>
      <dgm:t>
        <a:bodyPr/>
        <a:lstStyle/>
        <a:p>
          <a:endParaRPr lang="en-US"/>
        </a:p>
      </dgm:t>
    </dgm:pt>
    <dgm:pt modelId="{F9FBD159-92F4-45CC-8630-E9BD16CF3095}" type="pres">
      <dgm:prSet presAssocID="{D1FCA25E-5E1C-46D1-9047-52F82F32B60E}" presName="pillars" presStyleCnt="0"/>
      <dgm:spPr/>
      <dgm:t>
        <a:bodyPr/>
        <a:lstStyle/>
        <a:p>
          <a:endParaRPr lang="en-US"/>
        </a:p>
      </dgm:t>
    </dgm:pt>
    <dgm:pt modelId="{83530AD7-C907-423D-A861-99F5CBDCA1D3}" type="pres">
      <dgm:prSet presAssocID="{D1FCA25E-5E1C-46D1-9047-52F82F32B60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220D5-BF56-4FEC-8A92-C55CF2D9C0C4}" type="pres">
      <dgm:prSet presAssocID="{C3E2603B-6494-48FF-A1F9-8918B84886C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92AC-BF3C-48A0-89A3-924A79B9A07A}" type="pres">
      <dgm:prSet presAssocID="{7CE48FBE-D4ED-4E84-B304-2F965E751B6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A8DD7-332E-498B-BACF-4AC1CBCB7AC9}" type="pres">
      <dgm:prSet presAssocID="{D1FCA25E-5E1C-46D1-9047-52F82F32B60E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BDFF573D-4DA7-4578-8256-AB58B22DEDBD}" srcId="{A177A968-D33F-41A4-8C43-E28346EE5D31}" destId="{D1FCA25E-5E1C-46D1-9047-52F82F32B60E}" srcOrd="0" destOrd="0" parTransId="{EC260794-8737-4B68-9AD0-2C1F8F22124B}" sibTransId="{3B01EB19-3F39-422B-A684-9D246C1E221F}"/>
    <dgm:cxn modelId="{E0694B27-0B65-4170-96D8-9068DDE1ACDC}" type="presOf" srcId="{09BC7F3A-A615-4C2A-A9AC-EB0769721AF5}" destId="{83530AD7-C907-423D-A861-99F5CBDCA1D3}" srcOrd="0" destOrd="0" presId="urn:microsoft.com/office/officeart/2005/8/layout/hList3"/>
    <dgm:cxn modelId="{0E2A6023-2DF0-45B1-B11D-E617190A9C38}" srcId="{D1FCA25E-5E1C-46D1-9047-52F82F32B60E}" destId="{C3E2603B-6494-48FF-A1F9-8918B84886C6}" srcOrd="1" destOrd="0" parTransId="{AD75B534-0316-423F-AF97-803246FB7B42}" sibTransId="{D8629961-351D-460E-B2B0-4CEADEFDD88C}"/>
    <dgm:cxn modelId="{A55E9E73-97A8-4630-A6F1-A06A3866425C}" srcId="{D1FCA25E-5E1C-46D1-9047-52F82F32B60E}" destId="{7CE48FBE-D4ED-4E84-B304-2F965E751B67}" srcOrd="2" destOrd="0" parTransId="{36E49338-2CC7-4DF4-837C-218147AB4F10}" sibTransId="{2CA2EF37-8892-4AC6-86B5-3419C3D72B4E}"/>
    <dgm:cxn modelId="{AA332FDA-9777-42BF-A198-F860EACF0D07}" srcId="{D1FCA25E-5E1C-46D1-9047-52F82F32B60E}" destId="{09BC7F3A-A615-4C2A-A9AC-EB0769721AF5}" srcOrd="0" destOrd="0" parTransId="{F845A500-C4CF-48E2-843E-3D4A5D893DBA}" sibTransId="{20F66600-A7A5-4C9A-BF7D-762121A7EF5A}"/>
    <dgm:cxn modelId="{815D71E9-270B-48CC-BDCD-0F718B742CE9}" type="presOf" srcId="{7CE48FBE-D4ED-4E84-B304-2F965E751B67}" destId="{B7D692AC-BF3C-48A0-89A3-924A79B9A07A}" srcOrd="0" destOrd="0" presId="urn:microsoft.com/office/officeart/2005/8/layout/hList3"/>
    <dgm:cxn modelId="{0058F404-0D8E-4918-9B14-A4066143661E}" type="presOf" srcId="{C3E2603B-6494-48FF-A1F9-8918B84886C6}" destId="{1F7220D5-BF56-4FEC-8A92-C55CF2D9C0C4}" srcOrd="0" destOrd="0" presId="urn:microsoft.com/office/officeart/2005/8/layout/hList3"/>
    <dgm:cxn modelId="{AF39BA05-C105-4B99-A75B-2E2A3CFE062E}" type="presOf" srcId="{D1FCA25E-5E1C-46D1-9047-52F82F32B60E}" destId="{C482155F-61EB-4B83-9F0C-0E8300B9DAD6}" srcOrd="0" destOrd="0" presId="urn:microsoft.com/office/officeart/2005/8/layout/hList3"/>
    <dgm:cxn modelId="{20342B65-7C0F-4FC9-B7BF-EA64A5FD3A5E}" type="presOf" srcId="{A177A968-D33F-41A4-8C43-E28346EE5D31}" destId="{82422E32-50DA-4FF0-9CA1-1D965A3D7ADE}" srcOrd="0" destOrd="0" presId="urn:microsoft.com/office/officeart/2005/8/layout/hList3"/>
    <dgm:cxn modelId="{7525C681-0FC1-47E9-8FEE-A5FCBB52047E}" type="presParOf" srcId="{82422E32-50DA-4FF0-9CA1-1D965A3D7ADE}" destId="{C482155F-61EB-4B83-9F0C-0E8300B9DAD6}" srcOrd="0" destOrd="0" presId="urn:microsoft.com/office/officeart/2005/8/layout/hList3"/>
    <dgm:cxn modelId="{016E1D3F-DF1F-4FB0-B518-704D614C3A71}" type="presParOf" srcId="{82422E32-50DA-4FF0-9CA1-1D965A3D7ADE}" destId="{F9FBD159-92F4-45CC-8630-E9BD16CF3095}" srcOrd="1" destOrd="0" presId="urn:microsoft.com/office/officeart/2005/8/layout/hList3"/>
    <dgm:cxn modelId="{B4931BA2-2D09-489A-A9A0-BCF025C2F53E}" type="presParOf" srcId="{F9FBD159-92F4-45CC-8630-E9BD16CF3095}" destId="{83530AD7-C907-423D-A861-99F5CBDCA1D3}" srcOrd="0" destOrd="0" presId="urn:microsoft.com/office/officeart/2005/8/layout/hList3"/>
    <dgm:cxn modelId="{1C9D9271-C965-4DC1-9E49-F0D2A396F75A}" type="presParOf" srcId="{F9FBD159-92F4-45CC-8630-E9BD16CF3095}" destId="{1F7220D5-BF56-4FEC-8A92-C55CF2D9C0C4}" srcOrd="1" destOrd="0" presId="urn:microsoft.com/office/officeart/2005/8/layout/hList3"/>
    <dgm:cxn modelId="{EBC4BFE1-0A3D-49E5-B7D6-4E0D83135C65}" type="presParOf" srcId="{F9FBD159-92F4-45CC-8630-E9BD16CF3095}" destId="{B7D692AC-BF3C-48A0-89A3-924A79B9A07A}" srcOrd="2" destOrd="0" presId="urn:microsoft.com/office/officeart/2005/8/layout/hList3"/>
    <dgm:cxn modelId="{863C6B3B-F22D-4DFD-99E2-53105583F565}" type="presParOf" srcId="{82422E32-50DA-4FF0-9CA1-1D965A3D7ADE}" destId="{C62A8DD7-332E-498B-BACF-4AC1CBCB7AC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155F-61EB-4B83-9F0C-0E8300B9DAD6}">
      <dsp:nvSpPr>
        <dsp:cNvPr id="0" name=""/>
        <dsp:cNvSpPr/>
      </dsp:nvSpPr>
      <dsp:spPr>
        <a:xfrm>
          <a:off x="0" y="0"/>
          <a:ext cx="8596312" cy="50977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MTM Intervention</a:t>
          </a:r>
          <a:endParaRPr lang="en-US" sz="2200" b="1" kern="1200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sp:txBody>
      <dsp:txXfrm>
        <a:off x="0" y="0"/>
        <a:ext cx="8596312" cy="509770"/>
      </dsp:txXfrm>
    </dsp:sp>
    <dsp:sp modelId="{83530AD7-C907-423D-A861-99F5CBDCA1D3}">
      <dsp:nvSpPr>
        <dsp:cNvPr id="0" name=""/>
        <dsp:cNvSpPr/>
      </dsp:nvSpPr>
      <dsp:spPr>
        <a:xfrm>
          <a:off x="4197" y="509770"/>
          <a:ext cx="2862639" cy="1070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Medically Tailored Meals</a:t>
          </a:r>
          <a:endParaRPr lang="en-US" sz="2700" kern="1200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sp:txBody>
      <dsp:txXfrm>
        <a:off x="4197" y="509770"/>
        <a:ext cx="2862639" cy="1070518"/>
      </dsp:txXfrm>
    </dsp:sp>
    <dsp:sp modelId="{1F7220D5-BF56-4FEC-8A92-C55CF2D9C0C4}">
      <dsp:nvSpPr>
        <dsp:cNvPr id="0" name=""/>
        <dsp:cNvSpPr/>
      </dsp:nvSpPr>
      <dsp:spPr>
        <a:xfrm>
          <a:off x="2866836" y="509770"/>
          <a:ext cx="2862639" cy="1070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Medical Nutrition Therapy</a:t>
          </a:r>
          <a:endParaRPr lang="en-US" sz="2700" kern="1200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sp:txBody>
      <dsp:txXfrm>
        <a:off x="2866836" y="509770"/>
        <a:ext cx="2862639" cy="1070518"/>
      </dsp:txXfrm>
    </dsp:sp>
    <dsp:sp modelId="{B7D692AC-BF3C-48A0-89A3-924A79B9A07A}">
      <dsp:nvSpPr>
        <dsp:cNvPr id="0" name=""/>
        <dsp:cNvSpPr/>
      </dsp:nvSpPr>
      <dsp:spPr>
        <a:xfrm>
          <a:off x="5729475" y="509770"/>
          <a:ext cx="2862639" cy="1070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Microsoft Tai Le" panose="020B0502040204020203" pitchFamily="34" charset="0"/>
              <a:cs typeface="Microsoft Tai Le" panose="020B0502040204020203" pitchFamily="34" charset="0"/>
            </a:rPr>
            <a:t>Information &amp; Referral Services</a:t>
          </a:r>
          <a:endParaRPr lang="en-US" sz="2700" kern="1200" dirty="0">
            <a:latin typeface="Microsoft Tai Le" panose="020B0502040204020203" pitchFamily="34" charset="0"/>
            <a:cs typeface="Microsoft Tai Le" panose="020B0502040204020203" pitchFamily="34" charset="0"/>
          </a:endParaRPr>
        </a:p>
      </dsp:txBody>
      <dsp:txXfrm>
        <a:off x="5729475" y="509770"/>
        <a:ext cx="2862639" cy="1070518"/>
      </dsp:txXfrm>
    </dsp:sp>
    <dsp:sp modelId="{C62A8DD7-332E-498B-BACF-4AC1CBCB7AC9}">
      <dsp:nvSpPr>
        <dsp:cNvPr id="0" name=""/>
        <dsp:cNvSpPr/>
      </dsp:nvSpPr>
      <dsp:spPr>
        <a:xfrm>
          <a:off x="0" y="1580288"/>
          <a:ext cx="8596312" cy="11894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A8300A-0A68-4C6A-BBB1-EF67E877073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3E5EC1-C72F-48B7-AD51-A3A9872F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D7B6B-2A36-4161-B9C5-E8359446C17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96462-6065-4102-9E30-4340A922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3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6462-6065-4102-9E30-4340A9221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6462-6065-4102-9E30-4340A9221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6462-6065-4102-9E30-4340A9221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for CA FIMC internal use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sz="8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for CA FIMC internal use only</a:t>
            </a:r>
            <a:endParaRPr lang="en-US" sz="8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for CA FIMC internal use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for CA FIMC internal use only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for CA FIMC internal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1603180" cy="48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					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for CA FIMC internal use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alfim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twitter.com/CalFIM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mcoalition.org/policy2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err="1" smtClean="0"/>
              <a:t>Medi</a:t>
            </a:r>
            <a:r>
              <a:rPr lang="en-US" sz="4800" dirty="0" smtClean="0"/>
              <a:t>-Cal Medically Tailored Meals Pilot Program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653" y="5021028"/>
            <a:ext cx="7766936" cy="96413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Kim Madsen, MEd, RD- Director, Nutrition Services</a:t>
            </a:r>
          </a:p>
          <a:p>
            <a:pPr algn="ctr"/>
            <a:r>
              <a:rPr lang="en-US" dirty="0" smtClean="0"/>
              <a:t>Adrian Nunez – Project Manager, </a:t>
            </a:r>
            <a:r>
              <a:rPr lang="en-US" dirty="0" err="1" smtClean="0"/>
              <a:t>Medi</a:t>
            </a:r>
            <a:r>
              <a:rPr lang="en-US" dirty="0" smtClean="0"/>
              <a:t>-Cal Medically Tailored Meal Pilot Program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99" y="4116960"/>
            <a:ext cx="2980445" cy="904069"/>
          </a:xfrm>
          <a:prstGeom prst="rect">
            <a:avLst/>
          </a:prstGeom>
        </p:spPr>
      </p:pic>
      <p:pic>
        <p:nvPicPr>
          <p:cNvPr id="5" name="Picture 4" descr="POH_logo_new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6" y="579941"/>
            <a:ext cx="1576552" cy="1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Collaboration within CA FIMC</a:t>
            </a:r>
          </a:p>
          <a:p>
            <a:r>
              <a:rPr lang="en-US" dirty="0" smtClean="0"/>
              <a:t>Standardized approach statewide</a:t>
            </a:r>
          </a:p>
          <a:p>
            <a:r>
              <a:rPr lang="en-US" dirty="0" smtClean="0"/>
              <a:t>Opportunity to build relationships with health networks and plans</a:t>
            </a:r>
          </a:p>
          <a:p>
            <a:r>
              <a:rPr lang="en-US" dirty="0" smtClean="0"/>
              <a:t>2 CA FIMC agencies have started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Building the connections between health care and food and nutrition services</a:t>
            </a:r>
          </a:p>
          <a:p>
            <a:r>
              <a:rPr lang="en-US" dirty="0" smtClean="0"/>
              <a:t>Managing recruitment within eligibility criteria</a:t>
            </a:r>
          </a:p>
          <a:p>
            <a:r>
              <a:rPr lang="en-US" dirty="0" err="1" smtClean="0"/>
              <a:t>CaRDS</a:t>
            </a:r>
            <a:r>
              <a:rPr lang="en-US" dirty="0" smtClean="0"/>
              <a:t> Study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51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&amp;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775" y="5242485"/>
            <a:ext cx="2634293" cy="408037"/>
          </a:xfrm>
        </p:spPr>
        <p:txBody>
          <a:bodyPr/>
          <a:lstStyle/>
          <a:p>
            <a:pPr marL="0" lvl="0" indent="0">
              <a:buNone/>
            </a:pPr>
            <a:r>
              <a:rPr lang="en-US" u="sng" dirty="0" smtClean="0">
                <a:latin typeface="Microsoft Tai Le" panose="020B0502040204020203" pitchFamily="34" charset="0"/>
                <a:cs typeface="Microsoft Tai Le" panose="020B0502040204020203" pitchFamily="34" charset="0"/>
                <a:hlinkClick r:id="rId2"/>
              </a:rPr>
              <a:t>www.calfimc.org</a:t>
            </a:r>
            <a:r>
              <a:rPr lang="en-US" u="sng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endParaRPr lang="en-US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7133" t="6675" r="56631" b="20026"/>
          <a:stretch/>
        </p:blipFill>
        <p:spPr bwMode="auto">
          <a:xfrm>
            <a:off x="865377" y="1270000"/>
            <a:ext cx="4181408" cy="3839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9587" y="5281190"/>
            <a:ext cx="326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twitter.com/CalFIMC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17167" t="6503" r="51228" b="15113"/>
          <a:stretch/>
        </p:blipFill>
        <p:spPr bwMode="auto">
          <a:xfrm>
            <a:off x="5379441" y="1300726"/>
            <a:ext cx="4635099" cy="377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65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642" y="2350477"/>
            <a:ext cx="8596668" cy="13208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7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Nutrition Therapy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59" y="1740199"/>
            <a:ext cx="7192417" cy="1945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92037" y="3981598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Community-based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Four </a:t>
            </a: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sessions in the course in 12 weeks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Two sessions at home or in </a:t>
            </a: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community-setting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8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Medically Tailored Meals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2037" y="3981598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All Meals for 12 Weeks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Microsoft Tai Le" panose="020B0502040204020203" pitchFamily="34" charset="0"/>
              <a:ea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Medically tailored </a:t>
            </a:r>
            <a:r>
              <a:rPr lang="en-US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for CHF </a:t>
            </a: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patients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Microsoft Tai Le" panose="020B0502040204020203" pitchFamily="34" charset="0"/>
              <a:ea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Periodic </a:t>
            </a:r>
            <a:r>
              <a:rPr lang="en-US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wellness checks during </a:t>
            </a: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delivery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3" y="1653771"/>
            <a:ext cx="7107540" cy="20315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6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&amp; Referral Services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36619" y="4106289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Program </a:t>
            </a:r>
            <a:r>
              <a:rPr lang="en-US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engagement case </a:t>
            </a: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management by client services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Microsoft Tai Le" panose="020B0502040204020203" pitchFamily="34" charset="0"/>
              <a:ea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Referral </a:t>
            </a:r>
            <a:r>
              <a:rPr lang="en-US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to community-based </a:t>
            </a: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resources by client services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14" y="1699160"/>
            <a:ext cx="7286077" cy="20709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9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What is FIMC and CA FIMC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MTM Pilot Program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Intervention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Referral Process: Creating  the Process for connection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Successes and challenges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18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Food is Medicine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100" dirty="0"/>
              <a:t>FIMC is a an association of nonprofits </a:t>
            </a:r>
            <a:r>
              <a:rPr lang="en-US" sz="2100" b="1" dirty="0"/>
              <a:t>across the nation </a:t>
            </a:r>
            <a:r>
              <a:rPr lang="en-US" sz="2100" dirty="0"/>
              <a:t>that provide a complete, evidence-based, medical food and nutrition intervention to critically and chronically ill people in their </a:t>
            </a:r>
            <a:r>
              <a:rPr lang="en-US" sz="2100" dirty="0" smtClean="0"/>
              <a:t>communities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Cal FIMC includes the FIMC members in California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/>
              <a:t>Cal FIMC Agencies include </a:t>
            </a:r>
          </a:p>
          <a:p>
            <a:pPr lvl="1"/>
            <a:r>
              <a:rPr lang="en-US" sz="2200" dirty="0"/>
              <a:t> Project Open Hand in SF and Oakland</a:t>
            </a:r>
          </a:p>
          <a:p>
            <a:pPr lvl="1"/>
            <a:r>
              <a:rPr lang="en-US" sz="2200" dirty="0"/>
              <a:t> Ceres in Sonoma and Marin,</a:t>
            </a:r>
          </a:p>
          <a:p>
            <a:pPr lvl="1"/>
            <a:r>
              <a:rPr lang="en-US" sz="2200" dirty="0"/>
              <a:t> The Health Trust in Santa </a:t>
            </a:r>
            <a:r>
              <a:rPr lang="en-US" sz="2200" dirty="0" smtClean="0"/>
              <a:t> Clara </a:t>
            </a:r>
            <a:r>
              <a:rPr lang="en-US" sz="2200" dirty="0"/>
              <a:t>County</a:t>
            </a:r>
          </a:p>
          <a:p>
            <a:pPr lvl="1"/>
            <a:r>
              <a:rPr lang="en-US" sz="2200" dirty="0"/>
              <a:t> Food for Thought in Sonoma,</a:t>
            </a:r>
          </a:p>
          <a:p>
            <a:pPr lvl="1"/>
            <a:r>
              <a:rPr lang="en-US" sz="2200" dirty="0"/>
              <a:t> Mama’s Kitchen in San Diego, </a:t>
            </a:r>
          </a:p>
          <a:p>
            <a:pPr lvl="1"/>
            <a:r>
              <a:rPr lang="en-US" sz="2200" dirty="0"/>
              <a:t> Project Angel Food in 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8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FIMC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472" y="2224454"/>
            <a:ext cx="2142066" cy="328832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To Provide 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400050" lvl="1" indent="0">
              <a:buNone/>
            </a:pPr>
            <a:r>
              <a:rPr lang="en-US" dirty="0" smtClean="0"/>
              <a:t>a </a:t>
            </a:r>
            <a:r>
              <a:rPr lang="en-US" dirty="0"/>
              <a:t>complete, evidence-based, medical food and </a:t>
            </a:r>
            <a:r>
              <a:rPr lang="en-US" dirty="0" smtClean="0"/>
              <a:t>nutrition </a:t>
            </a:r>
            <a:r>
              <a:rPr lang="en-US" dirty="0"/>
              <a:t>intervention to critically and chronically ill people in their communities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0080" y="2224454"/>
            <a:ext cx="2229989" cy="381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92D050"/>
                </a:solidFill>
              </a:rPr>
              <a:t>To advance publish </a:t>
            </a:r>
            <a:r>
              <a:rPr lang="en-US" b="1" dirty="0" smtClean="0">
                <a:solidFill>
                  <a:srgbClr val="92D050"/>
                </a:solidFill>
              </a:rPr>
              <a:t>policy</a:t>
            </a:r>
          </a:p>
          <a:p>
            <a:pPr marL="400050" lvl="1" indent="0">
              <a:buNone/>
            </a:pPr>
            <a:r>
              <a:rPr lang="en-US" dirty="0" smtClean="0"/>
              <a:t>that </a:t>
            </a:r>
            <a:r>
              <a:rPr lang="en-US" dirty="0"/>
              <a:t>supports access to medically tailored food and nutrition services for people with severe and/or </a:t>
            </a:r>
            <a:r>
              <a:rPr lang="en-US" dirty="0" smtClean="0"/>
              <a:t>chronic </a:t>
            </a:r>
            <a:r>
              <a:rPr lang="en-US" dirty="0"/>
              <a:t>illnesses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0069" y="2224454"/>
            <a:ext cx="2048608" cy="381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92D050"/>
                </a:solidFill>
              </a:rPr>
              <a:t>To Promote research</a:t>
            </a:r>
            <a:r>
              <a:rPr lang="en-US" b="1" dirty="0"/>
              <a:t> </a:t>
            </a:r>
            <a:endParaRPr lang="en-US" b="1" dirty="0" smtClean="0"/>
          </a:p>
          <a:p>
            <a:pPr marL="400050" lvl="1" indent="0">
              <a:buNone/>
            </a:pPr>
            <a:r>
              <a:rPr lang="en-US" dirty="0" smtClean="0"/>
              <a:t>on </a:t>
            </a:r>
            <a:r>
              <a:rPr lang="en-US" dirty="0"/>
              <a:t>the efficacy of food and nutrition services on health outcomes and cost of care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80058" y="2224454"/>
            <a:ext cx="2403232" cy="381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92D050"/>
                </a:solidFill>
              </a:rPr>
              <a:t>To share best practices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provision of medically tailored meals and of nutrition education and counseling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8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MTM Pilot Program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35274"/>
            <a:ext cx="8596668" cy="3880773"/>
          </a:xfrm>
        </p:spPr>
        <p:txBody>
          <a:bodyPr/>
          <a:lstStyle/>
          <a:p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T</a:t>
            </a:r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hree-year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$6 million pilot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to evaluate the impact of a medically tailored meal intervention on the health outcomes and health care costs of seriously ill </a:t>
            </a:r>
            <a:r>
              <a:rPr lang="en-US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Medi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-Cal patients. </a:t>
            </a:r>
            <a:endParaRPr lang="en-US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pilot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will be conducted 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seven counties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in California – Alameda, Los Angeles, Marin, San Diego, San Francisco, Santa Clara, and Sonoma – by the following organizations: Project Open Hand, Project Angel Food, Food for Thought, </a:t>
            </a:r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Mama’s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Kitchen, The Health Trust and Ceres Community Project. </a:t>
            </a:r>
            <a:endParaRPr lang="en-US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California Department of Health Care Services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(DHCS) will have oversight over the program. </a:t>
            </a:r>
          </a:p>
          <a:p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Think of MTM services as a </a:t>
            </a:r>
            <a:r>
              <a:rPr lang="en-US" dirty="0" err="1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Medi</a:t>
            </a:r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-Cal benefit being tried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out…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 policy goal is to make MTM a permanent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Medi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-Cal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benefit for seriously ill persons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 by: Center for Health Law and Policy- Harvard Law School / God's Love We Deliver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25" y="0"/>
            <a:ext cx="8330933" cy="65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79504" y="5935211"/>
            <a:ext cx="2755883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050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http://www.fimcoalition.org/policy2/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Medi</a:t>
            </a:r>
            <a:r>
              <a:rPr lang="en-US" dirty="0" smtClean="0"/>
              <a:t>-Cal MTM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1819"/>
            <a:ext cx="8596668" cy="43095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The </a:t>
            </a:r>
            <a:r>
              <a:rPr lang="en-US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Medi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-Cal MTM Pilot Program is a medical nutrition intervention for high utilizing </a:t>
            </a:r>
            <a:r>
              <a:rPr lang="en-US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Medi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-Cal beneficiaries with a diagnosis of congestive heart failure (CHF). The intervention is 12 weeks in duration. </a:t>
            </a:r>
            <a:endParaRPr lang="en-US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Discharged </a:t>
            </a:r>
            <a:r>
              <a:rPr lang="en-US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Medi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-Cal patients who were admitted due to CHF and have a history of being a high utilizer of health care services and/or likely at risk for readmission within 30 days</a:t>
            </a:r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endParaRPr lang="en-US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Intervention Goal: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Reduce hospital and emergency department 30-day and 90-day readmissions. </a:t>
            </a:r>
            <a:endParaRPr lang="en-US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endParaRPr lang="en-US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Cost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No cost to patient. Must be on </a:t>
            </a:r>
            <a:r>
              <a:rPr lang="en-US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Medi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-Cal.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5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Intervention?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722120"/>
              </p:ext>
            </p:extLst>
          </p:nvPr>
        </p:nvGraphicFramePr>
        <p:xfrm>
          <a:off x="677334" y="1606673"/>
          <a:ext cx="8596312" cy="169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7334" y="4459299"/>
            <a:ext cx="85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Goal: Reduce hospital readmissions and ED visits!</a:t>
            </a:r>
            <a:endParaRPr lang="en-US" sz="2400" b="1" dirty="0">
              <a:solidFill>
                <a:schemeClr val="accent5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0717" y="3400863"/>
            <a:ext cx="8729902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A completed </a:t>
            </a:r>
            <a:r>
              <a:rPr lang="en-US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referral form is required. A clinician (MD, PA, NP, LCSW, RN, etc.) must make the referral</a:t>
            </a: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Microsoft Tai Le" panose="020B0502040204020203" pitchFamily="34" charset="0"/>
              <a:ea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Client Services will manage eligibility.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Microsoft Tai Le" panose="020B0502040204020203" pitchFamily="34" charset="0"/>
              <a:ea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Meals should begin within 72 hours of discharge, but no later than 7 days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Microsoft Tai Le" panose="020B0502040204020203" pitchFamily="34" charset="0"/>
              <a:ea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000000"/>
              </a:solidFill>
              <a:latin typeface="Microsoft Tai Le" panose="020B0502040204020203" pitchFamily="34" charset="0"/>
              <a:ea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Microsoft Tai Le" panose="020B0502040204020203" pitchFamily="34" charset="0"/>
                <a:ea typeface="Arial" panose="020B0604020202020204" pitchFamily="34" charset="0"/>
              </a:rPr>
              <a:t>	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43539"/>
            <a:ext cx="8438684" cy="15320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267889" y="6479178"/>
            <a:ext cx="1741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900" i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or CA FIMC internal use only</a:t>
            </a:r>
            <a:endParaRPr lang="en-US" sz="900" i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063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BF3A44FEE4649899A3A145FAAAFC3" ma:contentTypeVersion="8" ma:contentTypeDescription="Create a new document." ma:contentTypeScope="" ma:versionID="d4df32f6bf8e2316b69f765562e1fb90">
  <xsd:schema xmlns:xsd="http://www.w3.org/2001/XMLSchema" xmlns:xs="http://www.w3.org/2001/XMLSchema" xmlns:p="http://schemas.microsoft.com/office/2006/metadata/properties" xmlns:ns2="23838723-fdd4-497e-9cdb-a94d93b3d4e5" xmlns:ns3="11135949-9608-4a64-b997-2a246d373aeb" targetNamespace="http://schemas.microsoft.com/office/2006/metadata/properties" ma:root="true" ma:fieldsID="7e7d02cc05b2daf789a3b8b287fb92d3" ns2:_="" ns3:_="">
    <xsd:import namespace="23838723-fdd4-497e-9cdb-a94d93b3d4e5"/>
    <xsd:import namespace="11135949-9608-4a64-b997-2a246d373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38723-fdd4-497e-9cdb-a94d93b3d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35949-9608-4a64-b997-2a246d373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4D696-0B01-4750-A682-526EC4EE4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38723-fdd4-497e-9cdb-a94d93b3d4e5"/>
    <ds:schemaRef ds:uri="11135949-9608-4a64-b997-2a246d373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13A3D5-992C-4A85-978A-5C4643288E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2A577C-6A8F-4BDB-BA2A-0EE955291CF4}">
  <ds:schemaRefs>
    <ds:schemaRef ds:uri="http://schemas.microsoft.com/office/2006/metadata/properties"/>
    <ds:schemaRef ds:uri="23838723-fdd4-497e-9cdb-a94d93b3d4e5"/>
    <ds:schemaRef ds:uri="11135949-9608-4a64-b997-2a246d373aeb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1470</TotalTime>
  <Words>713</Words>
  <Application>Microsoft Office PowerPoint</Application>
  <PresentationFormat>Widescreen</PresentationFormat>
  <Paragraphs>104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Microsoft Tai Le</vt:lpstr>
      <vt:lpstr>Times New Roman</vt:lpstr>
      <vt:lpstr>Trebuchet MS</vt:lpstr>
      <vt:lpstr>Wingdings</vt:lpstr>
      <vt:lpstr>Wingdings 3</vt:lpstr>
      <vt:lpstr>Facet</vt:lpstr>
      <vt:lpstr>Medi-Cal Medically Tailored Meals Pilot Program</vt:lpstr>
      <vt:lpstr>Agenda</vt:lpstr>
      <vt:lpstr>California Food is Medicine Coalition</vt:lpstr>
      <vt:lpstr>FIMC Priorities</vt:lpstr>
      <vt:lpstr>MTM Pilot Program Background</vt:lpstr>
      <vt:lpstr>PowerPoint Presentation</vt:lpstr>
      <vt:lpstr>What is the Medi-Cal MTM Program?</vt:lpstr>
      <vt:lpstr>What is the Intervention?</vt:lpstr>
      <vt:lpstr>Referral Process</vt:lpstr>
      <vt:lpstr>Successes and Challenges</vt:lpstr>
      <vt:lpstr>Website &amp; Twitter</vt:lpstr>
      <vt:lpstr>THANK YOU!</vt:lpstr>
      <vt:lpstr>Medical Nutrition Therapy</vt:lpstr>
      <vt:lpstr>appendix</vt:lpstr>
      <vt:lpstr>Medically Tailored Meals</vt:lpstr>
      <vt:lpstr>Information &amp; Referral Services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Day Leadership Meeting</dc:title>
  <dc:creator>Adrian Nuñez</dc:creator>
  <cp:lastModifiedBy>GAVIN MORROW-HALL</cp:lastModifiedBy>
  <cp:revision>95</cp:revision>
  <cp:lastPrinted>2018-06-04T19:37:31Z</cp:lastPrinted>
  <dcterms:created xsi:type="dcterms:W3CDTF">2018-02-20T18:24:30Z</dcterms:created>
  <dcterms:modified xsi:type="dcterms:W3CDTF">2018-07-24T19:48:56Z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0x010100AA0BF3A44FEE4649899A3A145FAAAFC3</vt:lpwstr>
  </property>
</Properties>
</file>