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2" r:id="rId1"/>
  </p:sldMasterIdLst>
  <p:notesMasterIdLst>
    <p:notesMasterId r:id="rId64"/>
  </p:notesMasterIdLst>
  <p:handoutMasterIdLst>
    <p:handoutMasterId r:id="rId65"/>
  </p:handoutMasterIdLst>
  <p:sldIdLst>
    <p:sldId id="256" r:id="rId2"/>
    <p:sldId id="330" r:id="rId3"/>
    <p:sldId id="258" r:id="rId4"/>
    <p:sldId id="405" r:id="rId5"/>
    <p:sldId id="442" r:id="rId6"/>
    <p:sldId id="280" r:id="rId7"/>
    <p:sldId id="371" r:id="rId8"/>
    <p:sldId id="268" r:id="rId9"/>
    <p:sldId id="281" r:id="rId10"/>
    <p:sldId id="430" r:id="rId11"/>
    <p:sldId id="282" r:id="rId12"/>
    <p:sldId id="318" r:id="rId13"/>
    <p:sldId id="319" r:id="rId14"/>
    <p:sldId id="373" r:id="rId15"/>
    <p:sldId id="263" r:id="rId16"/>
    <p:sldId id="273" r:id="rId17"/>
    <p:sldId id="292" r:id="rId18"/>
    <p:sldId id="423" r:id="rId19"/>
    <p:sldId id="424" r:id="rId20"/>
    <p:sldId id="422" r:id="rId21"/>
    <p:sldId id="445" r:id="rId22"/>
    <p:sldId id="426" r:id="rId23"/>
    <p:sldId id="386" r:id="rId24"/>
    <p:sldId id="427" r:id="rId25"/>
    <p:sldId id="429" r:id="rId26"/>
    <p:sldId id="438" r:id="rId27"/>
    <p:sldId id="394" r:id="rId28"/>
    <p:sldId id="431" r:id="rId29"/>
    <p:sldId id="434" r:id="rId30"/>
    <p:sldId id="433" r:id="rId31"/>
    <p:sldId id="432" r:id="rId32"/>
    <p:sldId id="323" r:id="rId33"/>
    <p:sldId id="410" r:id="rId34"/>
    <p:sldId id="336" r:id="rId35"/>
    <p:sldId id="337" r:id="rId36"/>
    <p:sldId id="415" r:id="rId37"/>
    <p:sldId id="304" r:id="rId38"/>
    <p:sldId id="439" r:id="rId39"/>
    <p:sldId id="440" r:id="rId40"/>
    <p:sldId id="376" r:id="rId41"/>
    <p:sldId id="377" r:id="rId42"/>
    <p:sldId id="401" r:id="rId43"/>
    <p:sldId id="403" r:id="rId44"/>
    <p:sldId id="404" r:id="rId45"/>
    <p:sldId id="397" r:id="rId46"/>
    <p:sldId id="398" r:id="rId47"/>
    <p:sldId id="402" r:id="rId48"/>
    <p:sldId id="443" r:id="rId49"/>
    <p:sldId id="444" r:id="rId50"/>
    <p:sldId id="441" r:id="rId51"/>
    <p:sldId id="375" r:id="rId52"/>
    <p:sldId id="420" r:id="rId53"/>
    <p:sldId id="436" r:id="rId54"/>
    <p:sldId id="343" r:id="rId55"/>
    <p:sldId id="357" r:id="rId56"/>
    <p:sldId id="358" r:id="rId57"/>
    <p:sldId id="359" r:id="rId58"/>
    <p:sldId id="360" r:id="rId59"/>
    <p:sldId id="416" r:id="rId60"/>
    <p:sldId id="417" r:id="rId61"/>
    <p:sldId id="419" r:id="rId62"/>
    <p:sldId id="437" r:id="rId63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557" autoAdjust="0"/>
    <p:restoredTop sz="96305" autoAdjust="0"/>
  </p:normalViewPr>
  <p:slideViewPr>
    <p:cSldViewPr snapToGrid="0">
      <p:cViewPr varScale="1">
        <p:scale>
          <a:sx n="103" d="100"/>
          <a:sy n="103" d="100"/>
        </p:scale>
        <p:origin x="11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38649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3"/>
            <a:ext cx="3038648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B54B1-73F1-4015-8207-9627D3A1BD85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81"/>
            <a:ext cx="3038649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772381"/>
            <a:ext cx="3038648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E8C79-ED68-407C-8745-EA851813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5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38649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4" y="3"/>
            <a:ext cx="3038648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AFD51-301E-499C-94DF-5C56D190715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8788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8" y="4444548"/>
            <a:ext cx="5608320" cy="36370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381"/>
            <a:ext cx="3038649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4" y="8772381"/>
            <a:ext cx="3038648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C1201-87D8-4617-B816-BF804113F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69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1201-87D8-4617-B816-BF804113FF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03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428F-B8BC-4982-BCE8-93B31B8FBB1D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1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A6D0-EA01-42E8-8258-55D3B6E35A64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50AD-A379-4FD4-ABE5-62842669E63B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6677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4801-8FB0-4499-9B40-49B369EE604A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357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F994-6F25-4DD0-A0EF-A3EC4761588C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8548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C0A7-D8E1-4503-A776-D8B1E3B038FC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09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1A0A-F700-4DFD-8087-B62D311CB0F0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43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B970-CBA1-4DE3-83F3-992EDA296616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8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6C77-7925-47B2-AA2D-A32694B6709A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1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9165-6E87-4D94-B827-5E8758542625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74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62FB-506C-40AD-9A72-6F573AEBD102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83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BA41-908A-4024-929F-6870DA62CC07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4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E2BC-2391-4ABA-B8F2-3F383125E164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2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99C7-FBF0-421D-8945-44E4228D1985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95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74D1-EF18-4820-BDEE-32D71002B4FA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7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1C0F-A966-4130-9A3E-BB3BEF584840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76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F490D-166F-4A91-B914-9D6A54B13656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73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dphnet/node/1318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1086" y="2554032"/>
            <a:ext cx="7766936" cy="1646302"/>
          </a:xfrm>
        </p:spPr>
        <p:txBody>
          <a:bodyPr/>
          <a:lstStyle/>
          <a:p>
            <a:pPr algn="ctr"/>
            <a:r>
              <a:rPr lang="en-US" sz="4800" dirty="0"/>
              <a:t>Employee and Tuition Expense Reimbursement Using PeopleSoft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1086" y="4855065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US" sz="43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May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0275" y="6372225"/>
            <a:ext cx="1562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DPH Finance</a:t>
            </a:r>
          </a:p>
        </p:txBody>
      </p:sp>
    </p:spTree>
    <p:extLst>
      <p:ext uri="{BB962C8B-B14F-4D97-AF65-F5344CB8AC3E}">
        <p14:creationId xmlns:p14="http://schemas.microsoft.com/office/powerpoint/2010/main" val="2494993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11110" y="70390"/>
            <a:ext cx="7766936" cy="85608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Business Purpose – DPH Standard Format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16755" y="1191224"/>
            <a:ext cx="7766936" cy="3371161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Business Purpose: select drop down purpose. </a:t>
            </a:r>
            <a:r>
              <a:rPr lang="en-US" i="1" dirty="0" err="1">
                <a:solidFill>
                  <a:schemeClr val="tx1"/>
                </a:solidFill>
              </a:rPr>
              <a:t>Eg</a:t>
            </a:r>
            <a:r>
              <a:rPr lang="en-US" i="1" dirty="0">
                <a:solidFill>
                  <a:schemeClr val="tx1"/>
                </a:solidFill>
              </a:rPr>
              <a:t>. Field work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Report Description: include month and year. </a:t>
            </a:r>
            <a:r>
              <a:rPr lang="en-US" i="1" dirty="0" err="1">
                <a:solidFill>
                  <a:schemeClr val="tx1"/>
                </a:solidFill>
              </a:rPr>
              <a:t>Eg</a:t>
            </a:r>
            <a:r>
              <a:rPr lang="en-US" i="1" dirty="0">
                <a:solidFill>
                  <a:schemeClr val="tx1"/>
                </a:solidFill>
              </a:rPr>
              <a:t>. Home Visits for October 2017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Reference: identify your DPH department and program. </a:t>
            </a:r>
            <a:r>
              <a:rPr lang="en-US" i="1" dirty="0" err="1">
                <a:solidFill>
                  <a:schemeClr val="tx1"/>
                </a:solidFill>
              </a:rPr>
              <a:t>Eg</a:t>
            </a:r>
            <a:r>
              <a:rPr lang="en-US" i="1" dirty="0">
                <a:solidFill>
                  <a:schemeClr val="tx1"/>
                </a:solidFill>
              </a:rPr>
              <a:t>. MCAH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804" y="3075589"/>
            <a:ext cx="8929330" cy="558083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66799" y="4464307"/>
            <a:ext cx="2839156" cy="9321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65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45" y="1169136"/>
            <a:ext cx="8511204" cy="53195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549" y="638964"/>
            <a:ext cx="801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Enter Chart Fields and Accounting Codes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476770" y="4486945"/>
            <a:ext cx="4552313" cy="6798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583618" y="4292226"/>
            <a:ext cx="401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Chart Fields and Accounting codes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34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8828" y="728110"/>
            <a:ext cx="801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Account Codes – Travel and Training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55629" y="3095466"/>
          <a:ext cx="6240780" cy="2514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Account Code/Description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Expense Type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Applicable to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523010 – Auto Mileage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Mileage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Mileage only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523020 – Local Field Expense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Auto Expense, Public Transit, Taxis, Telecom, Other Employee Reimbursement (whichever is applicable)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Parking meters/garage parking/toll fees/ telephone/public transportation/taxis/ ridesharing (pre-approval from supervisor required)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523020 – Local Field Expense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Auto Expense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Parking citations and claims due to vehicle damages as allowed per MOU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535610 - Postage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Other Employee Reimbursement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Postage/stamps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552210 – Fees Licenses Permits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Membership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Professional Licenses renewal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649824"/>
              </p:ext>
            </p:extLst>
          </p:nvPr>
        </p:nvGraphicFramePr>
        <p:xfrm>
          <a:off x="968828" y="1343379"/>
          <a:ext cx="7230975" cy="4550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0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9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Account Code/Description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Expense Type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Applicable to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5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521030 – Air Travel Employees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Airfare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Airfares, baggage fees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3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522010 – Training Costs Paid to   Employees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Registration fees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Registration fees paid related to the trainings/conferences/seminars attended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3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522010 – Training Costs Paid to Employees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Educational Reimbursement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Tuition fees paid related to  courses or classes attended (DHR pre-approval is required)***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51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521050 – Non-Air Travel Employees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Lodging, Mileage, Rental Car, Public Transit, Taxis, Telecom, Per Diem, Meals/Food, Other Employee Reimbursement (whichever is applicable)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Hotel bills/Airbnb/public transportation/ mileage/taxis/ridesharing/rental car/per diem meals/parking/toll fees/ telephone/internet/gratuities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303413" y="1211739"/>
            <a:ext cx="2846186" cy="41423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52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8828" y="728110"/>
            <a:ext cx="801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Account Codes – Field Expense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775953"/>
              </p:ext>
            </p:extLst>
          </p:nvPr>
        </p:nvGraphicFramePr>
        <p:xfrm>
          <a:off x="1065406" y="1512712"/>
          <a:ext cx="7128195" cy="44252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7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7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4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Account Code/Description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Expense Type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Applicable to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1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523010 – Auto Mileage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Mileage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Mileage only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4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523020 – Local Field Expense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Auto Expense, Public Transit, Taxis, Telecom, Other Employee Reimbursement (whichever is applicable)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Parking meters/garage parking/toll fees/ telephone/public transportation/taxis/ ridesharing (pre-approval from supervisor required)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3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523020 – Local Field Expense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Auto Expense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Parking citations and claims due to vehicle damages as allowed per MOU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3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535610 - Postage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Other Employee Reimbursement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Postage/stamps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3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552210 – Fees Licenses Permits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Membership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Professional Licenses renewal, membership</a:t>
                      </a:r>
                      <a:r>
                        <a:rPr lang="en-US" sz="1100">
                          <a:effectLst/>
                        </a:rPr>
                        <a:t>,</a:t>
                      </a:r>
                      <a:r>
                        <a:rPr lang="en-US" sz="1100" baseline="0">
                          <a:effectLst/>
                        </a:rPr>
                        <a:t> subscription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122790" y="1629428"/>
            <a:ext cx="2846186" cy="41423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7336" y="761977"/>
            <a:ext cx="8014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Create Multiple Expense Categories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36" y="1476213"/>
            <a:ext cx="7596338" cy="474771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038170" y="3440587"/>
            <a:ext cx="989149" cy="4369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28919" y="3243553"/>
            <a:ext cx="5486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&lt;- Click + to add multiple </a:t>
            </a:r>
          </a:p>
          <a:p>
            <a:r>
              <a:rPr lang="en-US" sz="2400" dirty="0">
                <a:sym typeface="Wingdings" panose="05000000000000000000" pitchFamily="2" charset="2"/>
              </a:rPr>
              <a:t>    expense categories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4382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13" y="1338469"/>
            <a:ext cx="8511204" cy="531950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288096" y="2405422"/>
            <a:ext cx="1978297" cy="4369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8828" y="728110"/>
            <a:ext cx="801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Submit (or Save for Later)</a:t>
            </a:r>
          </a:p>
        </p:txBody>
      </p:sp>
    </p:spTree>
    <p:extLst>
      <p:ext uri="{BB962C8B-B14F-4D97-AF65-F5344CB8AC3E}">
        <p14:creationId xmlns:p14="http://schemas.microsoft.com/office/powerpoint/2010/main" val="274448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20" y="1251051"/>
            <a:ext cx="8248697" cy="5155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8828" y="728110"/>
            <a:ext cx="801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Certify and Submit</a:t>
            </a:r>
          </a:p>
        </p:txBody>
      </p:sp>
      <p:sp>
        <p:nvSpPr>
          <p:cNvPr id="6" name="Oval 5"/>
          <p:cNvSpPr/>
          <p:nvPr/>
        </p:nvSpPr>
        <p:spPr>
          <a:xfrm>
            <a:off x="394629" y="3621597"/>
            <a:ext cx="1916151" cy="758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26244" y="4000738"/>
            <a:ext cx="548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Click certification and submit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74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11" y="1207912"/>
            <a:ext cx="8787338" cy="54920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8828" y="728110"/>
            <a:ext cx="801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Verification of Submission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53615" y="2458262"/>
            <a:ext cx="4162874" cy="6215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86451" y="3278924"/>
            <a:ext cx="548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Verification of your submission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54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25" y="1261886"/>
            <a:ext cx="8610601" cy="53816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8828" y="728110"/>
            <a:ext cx="801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Common Error: Request Created but Not Submitted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79578" y="4064000"/>
            <a:ext cx="1489488" cy="5424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83020" y="4155799"/>
            <a:ext cx="5486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If certification box is blank, then request is not</a:t>
            </a:r>
          </a:p>
          <a:p>
            <a:r>
              <a:rPr lang="en-US" dirty="0">
                <a:sym typeface="Wingdings" panose="05000000000000000000" pitchFamily="2" charset="2"/>
              </a:rPr>
              <a:t>    complete. If box is grey and you cannot enter            </a:t>
            </a:r>
          </a:p>
          <a:p>
            <a:r>
              <a:rPr lang="en-US" dirty="0">
                <a:sym typeface="Wingdings" panose="05000000000000000000" pitchFamily="2" charset="2"/>
              </a:rPr>
              <a:t>    data, follow instructions to modify a request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696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24" y="1225581"/>
            <a:ext cx="8511204" cy="53195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8828" y="728110"/>
            <a:ext cx="801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Common Error: SFGOV In Red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821691" y="4702265"/>
            <a:ext cx="1109052" cy="315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88938" y="4398169"/>
            <a:ext cx="5486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If SFGOV is red, PS Chart Fields</a:t>
            </a:r>
          </a:p>
          <a:p>
            <a:r>
              <a:rPr lang="en-US" dirty="0">
                <a:sym typeface="Wingdings" panose="05000000000000000000" pitchFamily="2" charset="2"/>
              </a:rPr>
              <a:t>    are not correct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79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07066" y="-474133"/>
            <a:ext cx="7766936" cy="164630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Table of Contents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36978" y="1345452"/>
            <a:ext cx="9177866" cy="3371161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1600" b="1" i="1" dirty="0">
                <a:solidFill>
                  <a:schemeClr val="tx1"/>
                </a:solidFill>
              </a:rPr>
              <a:t>Travel/Training Authorization (not done in FSP)............................... Slide 3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600" b="1" i="1" dirty="0">
                <a:solidFill>
                  <a:schemeClr val="tx1"/>
                </a:solidFill>
              </a:rPr>
              <a:t>Create an Employee Expense Reimbursement.................................. Slide 6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600" b="1" i="1" dirty="0">
                <a:solidFill>
                  <a:schemeClr val="tx1"/>
                </a:solidFill>
              </a:rPr>
              <a:t>Correct Errors in an Expense – “Send Back”.................................... Slide 20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600" b="1" i="1" dirty="0">
                <a:solidFill>
                  <a:schemeClr val="tx1"/>
                </a:solidFill>
              </a:rPr>
              <a:t>Check the Status of an Expense Reimbursement............................... Slide 25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600" b="1" i="1" dirty="0">
                <a:solidFill>
                  <a:schemeClr val="tx1"/>
                </a:solidFill>
              </a:rPr>
              <a:t>DHR Tuition Reimbursement........................................................ Slide 28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600" b="1" i="1" dirty="0">
                <a:solidFill>
                  <a:schemeClr val="tx1"/>
                </a:solidFill>
              </a:rPr>
              <a:t>Monthly Employee Expense......................................................... Slide 32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600" b="1" i="1" dirty="0">
                <a:solidFill>
                  <a:schemeClr val="tx1"/>
                </a:solidFill>
              </a:rPr>
              <a:t>Hotel Reimbursement Rates........................................................ Slide 38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600" b="1" i="1" dirty="0">
                <a:solidFill>
                  <a:schemeClr val="tx1"/>
                </a:solidFill>
              </a:rPr>
              <a:t>Approve an Employee’s Expense Reimbursement – HR Supervisor......... Slide 40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600" b="1" i="1" dirty="0">
                <a:solidFill>
                  <a:schemeClr val="tx1"/>
                </a:solidFill>
              </a:rPr>
              <a:t>Delete an Expense Report.......................................................... Slide 52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600" b="1" i="1" dirty="0">
                <a:solidFill>
                  <a:schemeClr val="tx1"/>
                </a:solidFill>
              </a:rPr>
              <a:t>Create an Expense Report from an Existing Expense Report.............. Slide 54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600" b="1" i="1" dirty="0">
                <a:solidFill>
                  <a:schemeClr val="tx1"/>
                </a:solidFill>
              </a:rPr>
              <a:t>Delegate Expense Data Entry to Another Person............................. Slide 59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600" b="1" i="1" dirty="0">
                <a:solidFill>
                  <a:schemeClr val="tx1"/>
                </a:solidFill>
              </a:rPr>
              <a:t>Create Shortcuts/Favorites........................................................ Slide 61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600" b="1" i="1" dirty="0">
                <a:solidFill>
                  <a:schemeClr val="tx1"/>
                </a:solidFill>
              </a:rPr>
              <a:t>Accounting Forms.................................................................... Slide 62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435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03527" y="480797"/>
            <a:ext cx="7797595" cy="1652531"/>
          </a:xfrm>
        </p:spPr>
        <p:txBody>
          <a:bodyPr/>
          <a:lstStyle/>
          <a:p>
            <a:pPr algn="ctr"/>
            <a:r>
              <a:rPr lang="en-US" sz="4800" dirty="0"/>
              <a:t>Correct Errors in an Expense – “Send Back”</a:t>
            </a:r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1038216" y="2498857"/>
            <a:ext cx="7766936" cy="3176975"/>
          </a:xfrm>
        </p:spPr>
        <p:txBody>
          <a:bodyPr>
            <a:no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chemeClr val="tx1"/>
                </a:solidFill>
              </a:rPr>
              <a:t>If there is an error or missing documentation you will receive a “Send Back”.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chemeClr val="tx1"/>
                </a:solidFill>
              </a:rPr>
              <a:t>Go to SF Employee Portal and modify your existing expense.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chemeClr val="tx1"/>
                </a:solidFill>
              </a:rPr>
              <a:t>Check the reason for the “Send Back”.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chemeClr val="tx1"/>
                </a:solidFill>
              </a:rPr>
              <a:t>Make corrections and resubmit Expense.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05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7336" y="355462"/>
            <a:ext cx="801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Modify Existing Expense Report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76" y="1171802"/>
            <a:ext cx="8562473" cy="535154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444142" y="4364610"/>
            <a:ext cx="1050926" cy="205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30608" y="4282588"/>
            <a:ext cx="548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Reimbursement - Create/Edit 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361629" y="3440784"/>
            <a:ext cx="1214487" cy="4613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08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66" y="1332089"/>
            <a:ext cx="8344748" cy="52154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8828" y="728110"/>
            <a:ext cx="801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Search for Existing Expense Report</a:t>
            </a:r>
          </a:p>
        </p:txBody>
      </p:sp>
      <p:sp>
        <p:nvSpPr>
          <p:cNvPr id="5" name="Oval 4"/>
          <p:cNvSpPr/>
          <p:nvPr/>
        </p:nvSpPr>
        <p:spPr>
          <a:xfrm>
            <a:off x="459457" y="2864459"/>
            <a:ext cx="1290320" cy="3638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6366" y="3528927"/>
            <a:ext cx="1465298" cy="6088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3668" y="5036308"/>
            <a:ext cx="1290320" cy="3638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79788" y="3768467"/>
            <a:ext cx="548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&lt;-Search by last name or DSW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00104" y="5019512"/>
            <a:ext cx="5486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Select your Expense Report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95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65396" y="530577"/>
            <a:ext cx="7766936" cy="833503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Reason for the “Send Back”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534" y="1633121"/>
            <a:ext cx="7811798" cy="48823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64364" y="5463822"/>
            <a:ext cx="405769" cy="3108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05213" y="5434589"/>
            <a:ext cx="548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&lt;-Click on bubble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212" y="4073327"/>
            <a:ext cx="5486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&lt;-Reason for “Send Back” </a:t>
            </a:r>
          </a:p>
          <a:p>
            <a:r>
              <a:rPr lang="en-US" dirty="0">
                <a:sym typeface="Wingdings" panose="05000000000000000000" pitchFamily="2" charset="2"/>
              </a:rPr>
              <a:t>   (e.g. attach receipt, proof of payment,</a:t>
            </a:r>
          </a:p>
          <a:p>
            <a:r>
              <a:rPr lang="en-US" dirty="0">
                <a:sym typeface="Wingdings" panose="05000000000000000000" pitchFamily="2" charset="2"/>
              </a:rPr>
              <a:t>    DHR approval, </a:t>
            </a:r>
            <a:r>
              <a:rPr lang="en-US" dirty="0" err="1">
                <a:sym typeface="Wingdings" panose="05000000000000000000" pitchFamily="2" charset="2"/>
              </a:rPr>
              <a:t>etc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7885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13" y="1338469"/>
            <a:ext cx="8511204" cy="531950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191208" y="2415822"/>
            <a:ext cx="1135282" cy="494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8828" y="728110"/>
            <a:ext cx="801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Resubmit Expense and Certify</a:t>
            </a:r>
          </a:p>
        </p:txBody>
      </p:sp>
    </p:spTree>
    <p:extLst>
      <p:ext uri="{BB962C8B-B14F-4D97-AF65-F5344CB8AC3E}">
        <p14:creationId xmlns:p14="http://schemas.microsoft.com/office/powerpoint/2010/main" val="3057373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29" y="1265153"/>
            <a:ext cx="8562473" cy="5351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667" y="221431"/>
            <a:ext cx="80149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Check the Status of an Expense Reimbursement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397838" y="4539164"/>
            <a:ext cx="1307375" cy="2591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33983" y="3526971"/>
            <a:ext cx="1467021" cy="430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70527" y="4484056"/>
            <a:ext cx="548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&lt;-Reimbursement - View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305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78" y="1053910"/>
            <a:ext cx="8564123" cy="535257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83635" y="-705876"/>
            <a:ext cx="7766936" cy="1646302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Look Up Expense</a:t>
            </a:r>
          </a:p>
        </p:txBody>
      </p:sp>
      <p:sp>
        <p:nvSpPr>
          <p:cNvPr id="11" name="Subtitle 10"/>
          <p:cNvSpPr txBox="1">
            <a:spLocks noGrp="1"/>
          </p:cNvSpPr>
          <p:nvPr>
            <p:ph type="subTitle" idx="1"/>
          </p:nvPr>
        </p:nvSpPr>
        <p:spPr>
          <a:xfrm>
            <a:off x="4278488" y="4478945"/>
            <a:ext cx="3336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&lt;- Select report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758197" y="3114166"/>
            <a:ext cx="1220179" cy="530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45545" y="3321767"/>
            <a:ext cx="5486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Type last name or DSW # (DSW is 6 digit with</a:t>
            </a:r>
          </a:p>
          <a:p>
            <a:r>
              <a:rPr lang="en-US" dirty="0">
                <a:sym typeface="Wingdings" panose="05000000000000000000" pitchFamily="2" charset="2"/>
              </a:rPr>
              <a:t>    leading zero)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35378" y="2356432"/>
            <a:ext cx="1220179" cy="530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83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88" y="1091490"/>
            <a:ext cx="8211894" cy="513243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78746" y="-690154"/>
            <a:ext cx="7766936" cy="1646302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Expense Work Flow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5468" y="4188179"/>
            <a:ext cx="6461890" cy="19453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70874" y="4090790"/>
            <a:ext cx="5486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Expense &gt;$2,000 is approved by </a:t>
            </a:r>
          </a:p>
          <a:p>
            <a:r>
              <a:rPr lang="en-US" dirty="0">
                <a:sym typeface="Wingdings" panose="05000000000000000000" pitchFamily="2" charset="2"/>
              </a:rPr>
              <a:t>Controller after Expense Manager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28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30525" y="539011"/>
            <a:ext cx="7766936" cy="1646302"/>
          </a:xfrm>
        </p:spPr>
        <p:txBody>
          <a:bodyPr/>
          <a:lstStyle/>
          <a:p>
            <a:pPr algn="ctr"/>
            <a:r>
              <a:rPr lang="en-US" dirty="0"/>
              <a:t>DHR Tuition Reimbursement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07066" y="2361656"/>
            <a:ext cx="7766936" cy="3503363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b="1" i="1" dirty="0">
                <a:solidFill>
                  <a:schemeClr val="tx1"/>
                </a:solidFill>
              </a:rPr>
              <a:t>Step 1. Go the </a:t>
            </a:r>
            <a:r>
              <a:rPr lang="en-US" sz="2400" b="1" i="1" dirty="0">
                <a:solidFill>
                  <a:srgbClr val="FF0000"/>
                </a:solidFill>
              </a:rPr>
              <a:t>DHR</a:t>
            </a:r>
            <a:r>
              <a:rPr lang="en-US" sz="2400" b="1" i="1" dirty="0">
                <a:solidFill>
                  <a:schemeClr val="tx1"/>
                </a:solidFill>
              </a:rPr>
              <a:t> website and submit a request for reimbursement. </a:t>
            </a:r>
          </a:p>
          <a:p>
            <a:pPr algn="l"/>
            <a:r>
              <a:rPr lang="en-US" sz="2400" b="1" i="1" dirty="0">
                <a:solidFill>
                  <a:schemeClr val="tx1"/>
                </a:solidFill>
              </a:rPr>
              <a:t>Step 2. When DHR approves reimbursement, download DHR approval with </a:t>
            </a:r>
            <a:r>
              <a:rPr lang="en-US" sz="2400" b="1" i="1" dirty="0">
                <a:solidFill>
                  <a:srgbClr val="FF0000"/>
                </a:solidFill>
              </a:rPr>
              <a:t>amount and account codes</a:t>
            </a:r>
            <a:r>
              <a:rPr lang="en-US" sz="2400" b="1" i="1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2400" b="1" i="1" dirty="0">
                <a:solidFill>
                  <a:schemeClr val="tx1"/>
                </a:solidFill>
              </a:rPr>
              <a:t>Step 3. Create Expense reimbursement.</a:t>
            </a:r>
          </a:p>
          <a:p>
            <a:pPr algn="l"/>
            <a:r>
              <a:rPr lang="en-US" sz="2400" b="1" i="1" dirty="0">
                <a:solidFill>
                  <a:schemeClr val="tx1"/>
                </a:solidFill>
              </a:rPr>
              <a:t>Step 4. Attach 1) DHR approval with account codes;   2) proof of payment; and 3) proof of attendance or membership.</a:t>
            </a:r>
          </a:p>
          <a:p>
            <a:pPr algn="l"/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37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66" y="1284902"/>
            <a:ext cx="8194536" cy="5121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9466" y="557679"/>
            <a:ext cx="8014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Business Purpose, Description, Reference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246857" y="2689089"/>
            <a:ext cx="1517563" cy="6411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59587" y="2739802"/>
            <a:ext cx="5486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&lt;-Business Purpose = Education</a:t>
            </a:r>
          </a:p>
          <a:p>
            <a:r>
              <a:rPr lang="en-US" dirty="0">
                <a:sym typeface="Wingdings" panose="05000000000000000000" pitchFamily="2" charset="2"/>
              </a:rPr>
              <a:t>   Description = DHR approval #</a:t>
            </a:r>
          </a:p>
          <a:p>
            <a:r>
              <a:rPr lang="en-US" dirty="0">
                <a:sym typeface="Wingdings" panose="05000000000000000000" pitchFamily="2" charset="2"/>
              </a:rPr>
              <a:t>   Reference = DPH 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540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85881" y="432515"/>
            <a:ext cx="7766936" cy="1646302"/>
          </a:xfrm>
        </p:spPr>
        <p:txBody>
          <a:bodyPr/>
          <a:lstStyle/>
          <a:p>
            <a:pPr algn="ctr"/>
            <a:r>
              <a:rPr lang="en-US" dirty="0"/>
              <a:t>Travel/Training Authorization (TTA)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85881" y="2374509"/>
            <a:ext cx="7766936" cy="3371161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Travel and training authorization (TTA) is not done in FSP.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</a:rPr>
              <a:t>Complete TTA, gather supporting documentation, and get all necessary approvals.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tx1"/>
                </a:solidFill>
              </a:rPr>
              <a:t>For PHD, Behavioral Health, Health Network or Admin: TTA is on-line and electronically signed using DocuSign.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tx1"/>
                </a:solidFill>
              </a:rPr>
              <a:t>For grant, work order or project funded travel submit to the appropriate accounting unit for approval.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</a:rPr>
              <a:t>Attach TTA to expense reimbursement.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</a:rPr>
              <a:t>For airfare, Accounting will give you the authorization # for you to book airfare through a city travel agency.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743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26" name="Picture 5" descr="image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1382349"/>
            <a:ext cx="7445904" cy="536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09857" y="4067170"/>
            <a:ext cx="542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Amount and accounting codes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969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69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7379" y="794645"/>
            <a:ext cx="7978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Attach DHR Approval with Amount and Accounting Codes</a:t>
            </a:r>
          </a:p>
        </p:txBody>
      </p:sp>
      <p:sp>
        <p:nvSpPr>
          <p:cNvPr id="8" name="Oval 7"/>
          <p:cNvSpPr/>
          <p:nvPr/>
        </p:nvSpPr>
        <p:spPr>
          <a:xfrm>
            <a:off x="2282465" y="3429000"/>
            <a:ext cx="1517563" cy="6411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96767" y="2603217"/>
            <a:ext cx="1517563" cy="6411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92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00863" y="97930"/>
            <a:ext cx="7766936" cy="164630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Professional License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DPH Human Resources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07066" y="2478150"/>
            <a:ext cx="7766936" cy="3371161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FF0000"/>
                </a:solidFill>
              </a:rPr>
              <a:t>DPH </a:t>
            </a:r>
            <a:r>
              <a:rPr lang="en-US" sz="2800" b="1" i="1" dirty="0">
                <a:solidFill>
                  <a:schemeClr val="tx1"/>
                </a:solidFill>
              </a:rPr>
              <a:t> Human Resources approves professional licenses.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tx1"/>
                </a:solidFill>
              </a:rPr>
              <a:t>Attach DPH approval to expense reimbursement</a:t>
            </a:r>
            <a:r>
              <a:rPr lang="en-US" sz="2000" b="1" i="1" dirty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42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65396" y="525759"/>
            <a:ext cx="7766936" cy="1646302"/>
          </a:xfrm>
        </p:spPr>
        <p:txBody>
          <a:bodyPr/>
          <a:lstStyle/>
          <a:p>
            <a:pPr algn="ctr"/>
            <a:r>
              <a:rPr lang="en-US" dirty="0"/>
              <a:t>Monthly Employee Expense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07067" y="2644048"/>
            <a:ext cx="7766936" cy="3503363"/>
          </a:xfrm>
        </p:spPr>
        <p:txBody>
          <a:bodyPr>
            <a:normAutofit/>
          </a:bodyPr>
          <a:lstStyle/>
          <a:p>
            <a:pPr algn="l"/>
            <a:r>
              <a:rPr lang="en-US" b="1" i="1" dirty="0">
                <a:solidFill>
                  <a:schemeClr val="tx1"/>
                </a:solidFill>
              </a:rPr>
              <a:t>Step 1. Submit employee reimbursement </a:t>
            </a:r>
            <a:r>
              <a:rPr lang="en-US" b="1" i="1" dirty="0">
                <a:solidFill>
                  <a:srgbClr val="FF0000"/>
                </a:solidFill>
              </a:rPr>
              <a:t>monthly.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b="1" i="1" dirty="0">
                <a:solidFill>
                  <a:schemeClr val="tx1"/>
                </a:solidFill>
              </a:rPr>
              <a:t>Step 2. Use a Field Expense Report (FER) to list all your monthly expenses. Include dates, amounts, car make, model and license # for mileage. </a:t>
            </a:r>
          </a:p>
          <a:p>
            <a:pPr algn="l"/>
            <a:r>
              <a:rPr lang="en-US" b="1" i="1" dirty="0">
                <a:solidFill>
                  <a:schemeClr val="tx1"/>
                </a:solidFill>
              </a:rPr>
              <a:t>Step 3. Create multiple expense categories by account (e.g. mileage, registration - See slide #12 -13 for account codes).</a:t>
            </a:r>
          </a:p>
          <a:p>
            <a:pPr algn="l"/>
            <a:r>
              <a:rPr lang="en-US" b="1" i="1" dirty="0">
                <a:solidFill>
                  <a:schemeClr val="tx1"/>
                </a:solidFill>
              </a:rPr>
              <a:t>Step 4. Attach receipt, credit card/bank statement (redacted), email confirmation from vendor (e.g. registration), etc. If hotel bill does not show a $0 balance submit credit card statement confirming full payment.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8701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9070" y="479754"/>
            <a:ext cx="880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 a Field Expense Report (FER) for Monthly Expense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26" y="1040997"/>
            <a:ext cx="8891842" cy="55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169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65396" y="-620889"/>
            <a:ext cx="7766936" cy="164630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Mileage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90808" y="1159184"/>
            <a:ext cx="7766936" cy="3371161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/>
                </a:solidFill>
              </a:rPr>
              <a:t>Report monthly mileage (not daily) using a Field Expense Report (FER).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/>
                </a:solidFill>
              </a:rPr>
              <a:t>Include “From” and “To” location, car model, make and license number.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/>
                </a:solidFill>
              </a:rPr>
              <a:t>Add odometer reading or attach Google map with mileage.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/>
                </a:solidFill>
              </a:rPr>
              <a:t>If actual travel is 2 miles (one-way) or 4 miles (round trip) more than Google map, Fiscal will approve this.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chemeClr val="tx1"/>
                </a:solidFill>
              </a:rPr>
              <a:t>Any miles greater than this must be justified to be approved (e.g. traffic was re-routed due to road construction).</a:t>
            </a:r>
            <a:endParaRPr lang="en-US" b="1" i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36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023" y="790222"/>
            <a:ext cx="3932134" cy="57792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2008" y="251729"/>
            <a:ext cx="801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Field Expense Report – attach to Expense</a:t>
            </a:r>
          </a:p>
        </p:txBody>
      </p:sp>
      <p:sp>
        <p:nvSpPr>
          <p:cNvPr id="10" name="Oval 9"/>
          <p:cNvSpPr/>
          <p:nvPr/>
        </p:nvSpPr>
        <p:spPr>
          <a:xfrm>
            <a:off x="3343312" y="4752622"/>
            <a:ext cx="957754" cy="5535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92818" y="4753940"/>
            <a:ext cx="542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Monthly mileage = 61 miles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29506" y="1915274"/>
            <a:ext cx="542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Mileage Detail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92818" y="5103628"/>
            <a:ext cx="542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Include Car model, make and license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4701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33" y="799965"/>
            <a:ext cx="8970435" cy="560652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0" y="1856096"/>
            <a:ext cx="5762979" cy="495520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880533" y="2325511"/>
            <a:ext cx="3883378" cy="44857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32601" y="224162"/>
            <a:ext cx="801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Not Create Daily Mileage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87827" y="3699243"/>
            <a:ext cx="5425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Don’t create mileage</a:t>
            </a:r>
          </a:p>
          <a:p>
            <a:r>
              <a:rPr lang="en-US" dirty="0">
                <a:sym typeface="Wingdings" panose="05000000000000000000" pitchFamily="2" charset="2"/>
              </a:rPr>
              <a:t>    for every 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31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8737" y="675982"/>
            <a:ext cx="801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Monthly Mileage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37" y="1369991"/>
            <a:ext cx="8058391" cy="50364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70379" y="4152920"/>
            <a:ext cx="5486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Originating and destination location: both are</a:t>
            </a:r>
          </a:p>
          <a:p>
            <a:r>
              <a:rPr lang="en-US" dirty="0">
                <a:sym typeface="Wingdings" panose="05000000000000000000" pitchFamily="2" charset="2"/>
              </a:rPr>
              <a:t>    San Francisco (FER has daily mileage locations).</a:t>
            </a:r>
          </a:p>
          <a:p>
            <a:r>
              <a:rPr lang="en-US" dirty="0">
                <a:sym typeface="Wingdings" panose="05000000000000000000" pitchFamily="2" charset="2"/>
              </a:rPr>
              <a:t>    Miles: 61 (PS calculates $0.535 per mile)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06746" y="3513528"/>
            <a:ext cx="542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One line for mileage for month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328400" y="3832658"/>
            <a:ext cx="2113882" cy="6405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21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65396" y="1274797"/>
            <a:ext cx="7766936" cy="889099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Hotel Reimbursement Rates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65396" y="2479985"/>
            <a:ext cx="7766936" cy="3371161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</a:rPr>
              <a:t>PeopleSoft checks the hotel rate using the federal GSA rate for a particular location.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i="1" dirty="0" err="1">
                <a:solidFill>
                  <a:schemeClr val="tx1"/>
                </a:solidFill>
              </a:rPr>
              <a:t>Eg</a:t>
            </a:r>
            <a:r>
              <a:rPr lang="en-US" b="1" i="1" dirty="0">
                <a:solidFill>
                  <a:schemeClr val="tx1"/>
                </a:solidFill>
              </a:rPr>
              <a:t>. GSA rate for Sacramento is $119/night. Rate for San Francisco is $267/night.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</a:rPr>
              <a:t>City rules allow you to exceed the GSA rate if you stay at the conference hotel or the overflow hotel.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</a:rPr>
              <a:t>If hotel rate is greater than the GSA rate for a given location, PS will not allow you to do this unless you add a comment justifying amount (e.g. conference hotel).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102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8828" y="728110"/>
            <a:ext cx="801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Error: Lodging Rate Exceeds Government 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09" y="1399140"/>
            <a:ext cx="8168923" cy="510557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089566" y="4152335"/>
            <a:ext cx="3295954" cy="5834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85520" y="4205803"/>
            <a:ext cx="5486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Error message: amount for lodging</a:t>
            </a:r>
          </a:p>
          <a:p>
            <a:r>
              <a:rPr lang="en-US" dirty="0">
                <a:sym typeface="Wingdings" panose="05000000000000000000" pitchFamily="2" charset="2"/>
              </a:rPr>
              <a:t>    has been exceeded. </a:t>
            </a:r>
            <a:r>
              <a:rPr lang="en-US">
                <a:sym typeface="Wingdings" panose="05000000000000000000" pitchFamily="2" charset="2"/>
              </a:rPr>
              <a:t>Enter justification 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    (e.g. conference hotel)  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936158" y="3951929"/>
            <a:ext cx="639919" cy="315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530608" y="3847572"/>
            <a:ext cx="548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Error - red comment boxes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63409" y="3657930"/>
            <a:ext cx="1223435" cy="2939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82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14" y="832909"/>
            <a:ext cx="10024532" cy="6265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7336" y="355462"/>
            <a:ext cx="8014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Paper Travel Authorization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168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25419" y="558831"/>
            <a:ext cx="7766936" cy="1646302"/>
          </a:xfrm>
        </p:spPr>
        <p:txBody>
          <a:bodyPr/>
          <a:lstStyle/>
          <a:p>
            <a:pPr algn="ctr"/>
            <a:r>
              <a:rPr lang="en-US" sz="4000" dirty="0"/>
              <a:t>Approve an Employee’s Expense Reimbursement - HR Supervisor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54665" y="2599753"/>
            <a:ext cx="81280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/>
              <a:t>HR Supervisor is determined by DPH HR and entered into the eMerge module.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/>
              <a:t>Go into the SF Employee Portal to approve your employee’s reimbursement request.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/>
              <a:t>If you are on leave, you can reassign approval to another person.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1337707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36" y="1307041"/>
            <a:ext cx="8712200" cy="5445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8828" y="728110"/>
            <a:ext cx="801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Approve Employee’s Expense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517280" y="4018849"/>
            <a:ext cx="1401313" cy="67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82918" y="4572001"/>
            <a:ext cx="1097260" cy="4021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57197" y="4636634"/>
            <a:ext cx="542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Approve Transactions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45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02" y="1198796"/>
            <a:ext cx="8325001" cy="52031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8828" y="728110"/>
            <a:ext cx="801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Select Transaction to Approve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474977" y="3235416"/>
            <a:ext cx="844651" cy="4734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19628" y="3524173"/>
            <a:ext cx="548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Click on transaction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6234" y="4302516"/>
            <a:ext cx="548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Do Not click on Select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11316" y="3326936"/>
            <a:ext cx="844651" cy="4734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813825" y="3407904"/>
            <a:ext cx="639634" cy="3327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447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11" y="1279743"/>
            <a:ext cx="7910689" cy="4944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8828" y="728110"/>
            <a:ext cx="801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Approve Request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18309" y="4431682"/>
            <a:ext cx="1401313" cy="67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80726" y="4404253"/>
            <a:ext cx="5486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Click on Approve (or Send back). </a:t>
            </a:r>
          </a:p>
          <a:p>
            <a:r>
              <a:rPr lang="en-US" dirty="0">
                <a:sym typeface="Wingdings" panose="05000000000000000000" pitchFamily="2" charset="2"/>
              </a:rPr>
              <a:t>Don’t Deny. This will delete request.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457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80" y="1510243"/>
            <a:ext cx="8187086" cy="51169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8828" y="728110"/>
            <a:ext cx="801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Request Approved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816532" y="4255911"/>
            <a:ext cx="802491" cy="488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03876" y="4255911"/>
            <a:ext cx="5486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Click 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424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8828" y="728110"/>
            <a:ext cx="801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Error: Approve is Disabled/Greyed Out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76" y="1303957"/>
            <a:ext cx="8164048" cy="510253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29598" y="5267060"/>
            <a:ext cx="1401313" cy="67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543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88" y="1437829"/>
            <a:ext cx="7805287" cy="4878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8828" y="728110"/>
            <a:ext cx="801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Manual Budget Check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132620" y="3228622"/>
            <a:ext cx="870224" cy="6483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54681" y="4159203"/>
            <a:ext cx="5486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click Budget Check. When complete “Approve”  </a:t>
            </a:r>
          </a:p>
          <a:p>
            <a:r>
              <a:rPr lang="en-US" dirty="0">
                <a:sym typeface="Wingdings" panose="05000000000000000000" pitchFamily="2" charset="2"/>
              </a:rPr>
              <a:t>    should be enabled</a:t>
            </a:r>
          </a:p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188131" y="4041422"/>
            <a:ext cx="672669" cy="4846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520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60" y="969911"/>
            <a:ext cx="8406420" cy="5254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1511" y="444126"/>
            <a:ext cx="801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Error: Budget Check Failed – Edit Chart fields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21849" y="4067932"/>
            <a:ext cx="1242758" cy="7980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88938" y="4064506"/>
            <a:ext cx="548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Select Expense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593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82" y="1247507"/>
            <a:ext cx="8350720" cy="5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1511" y="444126"/>
            <a:ext cx="801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Edit Chart Fields - Select Update Accounting Detail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08793" y="4993128"/>
            <a:ext cx="1401313" cy="67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063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905791"/>
            <a:ext cx="9180869" cy="57380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1511" y="444126"/>
            <a:ext cx="801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Correct Errors in Chart fields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600391" y="3224879"/>
            <a:ext cx="3348853" cy="67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73113" y="3298890"/>
            <a:ext cx="5486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Edit chart field (e.g. from DHR approval) or</a:t>
            </a:r>
          </a:p>
          <a:p>
            <a:r>
              <a:rPr lang="en-US" dirty="0">
                <a:sym typeface="Wingdings" panose="05000000000000000000" pitchFamily="2" charset="2"/>
              </a:rPr>
              <a:t>    send back. Employee can contact Accounting</a:t>
            </a:r>
          </a:p>
          <a:p>
            <a:r>
              <a:rPr lang="en-US" dirty="0">
                <a:sym typeface="Wingdings" panose="05000000000000000000" pitchFamily="2" charset="2"/>
              </a:rPr>
              <a:t>    for correct chart fields.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20791" y="3957164"/>
            <a:ext cx="882231" cy="5301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53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3990" y="366750"/>
            <a:ext cx="8014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For PHD, Behavioral Health, Health Network or Admin - on-line TTA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10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56" y="1111074"/>
            <a:ext cx="4139596" cy="549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9091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8" y="1527861"/>
            <a:ext cx="8131872" cy="5082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8828" y="728110"/>
            <a:ext cx="801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Reassign Approval to Another Person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563370" y="5163570"/>
            <a:ext cx="1109052" cy="315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13603" y="4005606"/>
            <a:ext cx="1517563" cy="6411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87772" y="5056945"/>
            <a:ext cx="548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Reassign approval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063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05466" y="-151046"/>
            <a:ext cx="7766936" cy="164630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Wrong HR Supervisor or No HR Supervisor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05466" y="1886904"/>
            <a:ext cx="7766936" cy="3371161"/>
          </a:xfrm>
        </p:spPr>
        <p:txBody>
          <a:bodyPr>
            <a:no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tx1"/>
                </a:solidFill>
              </a:rPr>
              <a:t>If the HR Supervisor is wrong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tx1"/>
                </a:solidFill>
              </a:rPr>
              <a:t>1) Have “wrong” HR Supervisor approve, or contact Fiscal to temporarily reassign to another person; then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tx1"/>
                </a:solidFill>
              </a:rPr>
              <a:t>2) Contact HR to permanently assign the correct HR Supervisor.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tx1"/>
                </a:solidFill>
              </a:rPr>
              <a:t>If there is no HR Supervisor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tx1"/>
                </a:solidFill>
              </a:rPr>
              <a:t>1) Controller’s Office will reassigned to DPH; then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tx1"/>
                </a:solidFill>
              </a:rPr>
              <a:t>2) Contact HR to permanently assign the correct HR Supervisor.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42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29" y="1265153"/>
            <a:ext cx="8562473" cy="5351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8322" y="432742"/>
            <a:ext cx="8014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Delete Expense Report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514392" y="4611609"/>
            <a:ext cx="1190821" cy="315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33983" y="3411507"/>
            <a:ext cx="1517563" cy="6411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05213" y="4557414"/>
            <a:ext cx="548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Reimbursement - Delete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156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31529" y="-131086"/>
            <a:ext cx="7766936" cy="164630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Duplicate Reimbursement Requests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60310" y="1798776"/>
            <a:ext cx="7766936" cy="3371161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/>
                </a:solidFill>
              </a:rPr>
              <a:t>Duplicate submissions create duplicate FSP reimbursements which result in duplicate payments.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/>
                </a:solidFill>
              </a:rPr>
              <a:t>To avoid duplicate reimbursements, modify existing FSP Expense. </a:t>
            </a:r>
            <a:r>
              <a:rPr lang="en-US" sz="2400" b="1" i="1" dirty="0">
                <a:solidFill>
                  <a:srgbClr val="FF0000"/>
                </a:solidFill>
              </a:rPr>
              <a:t>Don’t create a new one.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/>
                </a:solidFill>
              </a:rPr>
              <a:t>If you accidentally create a duplicate reimbursements, delete it.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08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40726" y="293511"/>
            <a:ext cx="7766936" cy="1646302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Create an Expense Report from an Existing Expense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07066" y="2239042"/>
            <a:ext cx="7766936" cy="3371161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You can c</a:t>
            </a:r>
            <a:r>
              <a:rPr lang="en-US" sz="2400" b="1" i="1" dirty="0">
                <a:solidFill>
                  <a:schemeClr val="tx1"/>
                </a:solidFill>
              </a:rPr>
              <a:t>reate a new Expense Report from an existing expense.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/>
                </a:solidFill>
              </a:rPr>
              <a:t>This may save time because the PS chart fields (accounting codes) are copied.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008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8828" y="519655"/>
            <a:ext cx="801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Create New Expense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8" y="1145101"/>
            <a:ext cx="8842827" cy="552676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649652" y="1730823"/>
            <a:ext cx="1109052" cy="315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866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66" y="1409065"/>
            <a:ext cx="7987513" cy="4992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8828" y="728110"/>
            <a:ext cx="801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Create from An Existing Report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338275" y="2620834"/>
            <a:ext cx="1109052" cy="315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59966" y="2431657"/>
            <a:ext cx="5486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Populate from “An Existing Report”</a:t>
            </a:r>
          </a:p>
          <a:p>
            <a:r>
              <a:rPr lang="en-US" dirty="0">
                <a:sym typeface="Wingdings" panose="05000000000000000000" pitchFamily="2" charset="2"/>
              </a:rPr>
              <a:t>    Do not select “A Template”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69884" y="3676994"/>
            <a:ext cx="548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Select expense to copy from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015888" y="4046326"/>
            <a:ext cx="1725445" cy="3417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313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8828" y="728110"/>
            <a:ext cx="801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Revise Descriptions, Amount, Destination, etc.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325" y="1476213"/>
            <a:ext cx="7596338" cy="474771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270542" y="4630256"/>
            <a:ext cx="1109052" cy="315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15116" y="4056772"/>
            <a:ext cx="548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Revise amount and other details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412581" y="2810933"/>
            <a:ext cx="1545107" cy="395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3672" y="3441796"/>
            <a:ext cx="5820791" cy="9547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100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45" y="1137396"/>
            <a:ext cx="8511204" cy="53195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0660" y="297953"/>
            <a:ext cx="8014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dirty="0"/>
              <a:t>Change or Verify Accounting Codes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634814" y="4476892"/>
            <a:ext cx="4552313" cy="6798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87127" y="4426481"/>
            <a:ext cx="5506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Change PS Account to real expense category (</a:t>
            </a:r>
            <a:r>
              <a:rPr lang="en-US" dirty="0" err="1">
                <a:sym typeface="Wingdings" panose="05000000000000000000" pitchFamily="2" charset="2"/>
              </a:rPr>
              <a:t>eg</a:t>
            </a:r>
            <a:r>
              <a:rPr lang="en-US" dirty="0">
                <a:sym typeface="Wingdings" panose="05000000000000000000" pitchFamily="2" charset="2"/>
              </a:rPr>
              <a:t>. </a:t>
            </a:r>
          </a:p>
          <a:p>
            <a:r>
              <a:rPr lang="en-US" dirty="0">
                <a:sym typeface="Wingdings" panose="05000000000000000000" pitchFamily="2" charset="2"/>
              </a:rPr>
              <a:t>    mileage, hotel, </a:t>
            </a:r>
            <a:r>
              <a:rPr lang="en-US" dirty="0" err="1">
                <a:sym typeface="Wingdings" panose="05000000000000000000" pitchFamily="2" charset="2"/>
              </a:rPr>
              <a:t>etc</a:t>
            </a:r>
            <a:r>
              <a:rPr lang="en-US" dirty="0">
                <a:sym typeface="Wingdings" panose="05000000000000000000" pitchFamily="2" charset="2"/>
              </a:rPr>
              <a:t>).</a:t>
            </a:r>
          </a:p>
          <a:p>
            <a:r>
              <a:rPr lang="en-US" dirty="0">
                <a:sym typeface="Wingdings" panose="05000000000000000000" pitchFamily="2" charset="2"/>
              </a:rPr>
              <a:t>    Confirm that all other PS chart fields are correct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997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25419" y="558831"/>
            <a:ext cx="7766936" cy="1646302"/>
          </a:xfrm>
        </p:spPr>
        <p:txBody>
          <a:bodyPr/>
          <a:lstStyle/>
          <a:p>
            <a:pPr algn="ctr"/>
            <a:r>
              <a:rPr lang="en-US" sz="4000" dirty="0"/>
              <a:t>Delegate Expense Data Entry to Another Person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64354" y="2438272"/>
            <a:ext cx="8128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/>
              <a:t>You can delegate Expense data entry to your assistant or another person.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i="1" dirty="0"/>
              <a:t>They can create and submit your Expense request.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075045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03527" y="480797"/>
            <a:ext cx="7797595" cy="1652531"/>
          </a:xfrm>
        </p:spPr>
        <p:txBody>
          <a:bodyPr/>
          <a:lstStyle/>
          <a:p>
            <a:pPr algn="ctr"/>
            <a:r>
              <a:rPr lang="en-US" sz="4800" dirty="0"/>
              <a:t>Create an Employee Expense Reimbursement</a:t>
            </a:r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1038215" y="2498857"/>
            <a:ext cx="8421873" cy="3176975"/>
          </a:xfrm>
        </p:spPr>
        <p:txBody>
          <a:bodyPr>
            <a:noAutofit/>
          </a:bodyPr>
          <a:lstStyle/>
          <a:p>
            <a:pPr algn="l"/>
            <a:r>
              <a:rPr lang="en-US" b="1" i="1" dirty="0">
                <a:solidFill>
                  <a:schemeClr val="tx2"/>
                </a:solidFill>
              </a:rPr>
              <a:t>Step 1.</a:t>
            </a:r>
            <a:r>
              <a:rPr lang="en-US" b="1" i="1" dirty="0">
                <a:solidFill>
                  <a:schemeClr val="tx1"/>
                </a:solidFill>
              </a:rPr>
              <a:t> Go to SF Employee Portal and create an employee reimbursement.</a:t>
            </a:r>
          </a:p>
          <a:p>
            <a:pPr algn="l"/>
            <a:r>
              <a:rPr lang="en-US" b="1" i="1" dirty="0">
                <a:solidFill>
                  <a:schemeClr val="tx1"/>
                </a:solidFill>
              </a:rPr>
              <a:t>Step 2. Enter expense details and attach documentation (e.g. travel authorization, field expense report, travel </a:t>
            </a:r>
            <a:r>
              <a:rPr lang="en-US" b="1" i="1">
                <a:solidFill>
                  <a:schemeClr val="tx1"/>
                </a:solidFill>
              </a:rPr>
              <a:t>expense voucher, </a:t>
            </a:r>
            <a:r>
              <a:rPr lang="en-US" b="1" i="1" dirty="0">
                <a:solidFill>
                  <a:schemeClr val="tx1"/>
                </a:solidFill>
              </a:rPr>
              <a:t>receipts, proof of attendance at training/membership, etc.)</a:t>
            </a:r>
          </a:p>
          <a:p>
            <a:pPr algn="l"/>
            <a:r>
              <a:rPr lang="en-US" b="1" i="1" dirty="0">
                <a:solidFill>
                  <a:schemeClr val="tx1"/>
                </a:solidFill>
              </a:rPr>
              <a:t>Step 3. Submit expense reimbursement. It will automatically route to your HR Supervisor (as defined by eMerge) and then Accounting. </a:t>
            </a:r>
          </a:p>
          <a:p>
            <a:pPr algn="l"/>
            <a:r>
              <a:rPr lang="en-US" b="1" i="1" dirty="0">
                <a:solidFill>
                  <a:schemeClr val="tx1"/>
                </a:solidFill>
              </a:rPr>
              <a:t>Step 4. When approved, you will be paid by direct deposit on a non-payroll Tuesday.</a:t>
            </a:r>
          </a:p>
          <a:p>
            <a:pPr algn="l"/>
            <a:endParaRPr lang="en-US" b="1" dirty="0">
              <a:solidFill>
                <a:schemeClr val="tx2"/>
              </a:solidFill>
            </a:endParaRPr>
          </a:p>
          <a:p>
            <a:pPr algn="l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303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323" y="1415551"/>
            <a:ext cx="8181679" cy="5113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8828" y="728110"/>
            <a:ext cx="801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to Delegate Expense Data Entry to Another Person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8280" y="4435813"/>
            <a:ext cx="1109052" cy="315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83162" y="3570109"/>
            <a:ext cx="1550751" cy="534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20550" y="4408715"/>
            <a:ext cx="548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Reassign Approval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688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28" y="1232909"/>
            <a:ext cx="8591931" cy="53699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7560" y="527280"/>
            <a:ext cx="8014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Create Shortcut/Favorites</a:t>
            </a:r>
          </a:p>
        </p:txBody>
      </p:sp>
      <p:sp>
        <p:nvSpPr>
          <p:cNvPr id="9" name="Oval 8"/>
          <p:cNvSpPr/>
          <p:nvPr/>
        </p:nvSpPr>
        <p:spPr>
          <a:xfrm>
            <a:off x="765628" y="3164198"/>
            <a:ext cx="1109052" cy="315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45545" y="3321767"/>
            <a:ext cx="548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On next screen create name for your Favorites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6522" y="1682045"/>
            <a:ext cx="1109052" cy="371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161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65396" y="-281922"/>
            <a:ext cx="7766936" cy="164630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Accounting Forms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07066" y="1614319"/>
            <a:ext cx="7766936" cy="3371161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</a:rPr>
              <a:t>Use revised accounting forms with PS chart fields.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</a:rPr>
              <a:t>DPH Net, Helpful Links, Accounting Forms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tx1"/>
                </a:solidFill>
                <a:hlinkClick r:id="rId2"/>
              </a:rPr>
              <a:t>http://dphnet/node/1318</a:t>
            </a:r>
            <a:endParaRPr lang="en-US" sz="2000" b="1" i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33778" y="7714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33778" y="58672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33" y="2593975"/>
            <a:ext cx="6251222" cy="390701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202808" y="4547481"/>
            <a:ext cx="1109052" cy="315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61292" y="4493286"/>
            <a:ext cx="542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Accounting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24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7336" y="355462"/>
            <a:ext cx="801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 to SF Employee Portal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76" y="1171802"/>
            <a:ext cx="8562473" cy="535154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444142" y="4364610"/>
            <a:ext cx="1050926" cy="205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30608" y="4282588"/>
            <a:ext cx="548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Reimbursement - Create/Edit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361629" y="3440784"/>
            <a:ext cx="1214487" cy="4613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19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8828" y="728110"/>
            <a:ext cx="801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Enter Employee ID (DSW)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98" y="1207560"/>
            <a:ext cx="7948961" cy="49681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56196" y="2754352"/>
            <a:ext cx="1272604" cy="3180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89182" y="2408663"/>
            <a:ext cx="1109052" cy="315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2932" y="2754352"/>
            <a:ext cx="548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DSW is 6 digit (may contain leading zero)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50677" y="3153682"/>
            <a:ext cx="636302" cy="3079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44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7007" y="496170"/>
            <a:ext cx="801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Enter Expense Details and Attach Documentation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13" y="1338469"/>
            <a:ext cx="8511204" cy="531950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568377" y="2721086"/>
            <a:ext cx="1598534" cy="315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08609" y="2781164"/>
            <a:ext cx="548678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</a:t>
            </a:r>
            <a:r>
              <a:rPr lang="en-US" sz="1600" dirty="0">
                <a:sym typeface="Wingdings" panose="05000000000000000000" pitchFamily="2" charset="2"/>
              </a:rPr>
              <a:t>Attach receipts, field expense report, travel authorization, proof of attendance, DHR approval, </a:t>
            </a:r>
            <a:r>
              <a:rPr lang="en-US" sz="1600" dirty="0" err="1">
                <a:sym typeface="Wingdings" panose="05000000000000000000" pitchFamily="2" charset="2"/>
              </a:rPr>
              <a:t>etc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397092" y="3005081"/>
            <a:ext cx="1109052" cy="315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83117" y="2680432"/>
            <a:ext cx="1525335" cy="6019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7007" y="3473216"/>
            <a:ext cx="6743446" cy="10500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30608" y="3890552"/>
            <a:ext cx="5486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&lt;- Date = date expense was incurred.</a:t>
            </a:r>
          </a:p>
          <a:p>
            <a:r>
              <a:rPr lang="en-US" dirty="0">
                <a:sym typeface="Wingdings" panose="05000000000000000000" pitchFamily="2" charset="2"/>
              </a:rPr>
              <a:t>    Billing Type = billable.</a:t>
            </a:r>
          </a:p>
          <a:p>
            <a:r>
              <a:rPr lang="en-US" dirty="0">
                <a:sym typeface="Wingdings" panose="05000000000000000000" pitchFamily="2" charset="2"/>
              </a:rPr>
              <a:t>    Payment Type = check (always use this</a:t>
            </a:r>
          </a:p>
          <a:p>
            <a:r>
              <a:rPr lang="en-US" dirty="0">
                <a:sym typeface="Wingdings" panose="05000000000000000000" pitchFamily="2" charset="2"/>
              </a:rPr>
              <a:t>    even if you paid with credit card).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520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3194</TotalTime>
  <Words>2201</Words>
  <Application>Microsoft Office PowerPoint</Application>
  <PresentationFormat>Widescreen</PresentationFormat>
  <Paragraphs>324</Paragraphs>
  <Slides>62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Calibri</vt:lpstr>
      <vt:lpstr>Trebuchet MS</vt:lpstr>
      <vt:lpstr>Wingdings 3</vt:lpstr>
      <vt:lpstr>Facet</vt:lpstr>
      <vt:lpstr>Employee and Tuition Expense Reimbursement Using PeopleSoft</vt:lpstr>
      <vt:lpstr>Table of Contents</vt:lpstr>
      <vt:lpstr>Travel/Training Authorization (TTA)</vt:lpstr>
      <vt:lpstr>PowerPoint Presentation</vt:lpstr>
      <vt:lpstr>PowerPoint Presentation</vt:lpstr>
      <vt:lpstr>Create an Employee Expense Reimbursement</vt:lpstr>
      <vt:lpstr>PowerPoint Presentation</vt:lpstr>
      <vt:lpstr>PowerPoint Presentation</vt:lpstr>
      <vt:lpstr>PowerPoint Presentation</vt:lpstr>
      <vt:lpstr>Business Purpose – DPH Standard Format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Correct Errors in an Expense – “Send Back”</vt:lpstr>
      <vt:lpstr>PowerPoint Presentation</vt:lpstr>
      <vt:lpstr>PowerPoint Presentation</vt:lpstr>
      <vt:lpstr>Reason for the “Send Back”</vt:lpstr>
      <vt:lpstr>PowerPoint Presentation</vt:lpstr>
      <vt:lpstr>PowerPoint Presentation</vt:lpstr>
      <vt:lpstr>Look Up Expense</vt:lpstr>
      <vt:lpstr>Expense Work Flow</vt:lpstr>
      <vt:lpstr>DHR Tuition Reimbursement</vt:lpstr>
      <vt:lpstr>PowerPoint Presentation</vt:lpstr>
      <vt:lpstr>PowerPoint Presentation</vt:lpstr>
      <vt:lpstr>Professional License DPH Human Resources </vt:lpstr>
      <vt:lpstr>Monthly Employee Expense </vt:lpstr>
      <vt:lpstr>PowerPoint Presentation</vt:lpstr>
      <vt:lpstr>Mileage</vt:lpstr>
      <vt:lpstr>PowerPoint Presentation</vt:lpstr>
      <vt:lpstr>PowerPoint Presentation</vt:lpstr>
      <vt:lpstr>PowerPoint Presentation</vt:lpstr>
      <vt:lpstr>Hotel Reimbursement Rates</vt:lpstr>
      <vt:lpstr>PowerPoint Presentation</vt:lpstr>
      <vt:lpstr>Approve an Employee’s Expense Reimbursement - HR Supervisor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Wrong HR Supervisor or No HR Supervisor</vt:lpstr>
      <vt:lpstr>PowerPoint Presentation</vt:lpstr>
      <vt:lpstr>Duplicate Reimbursement Requests</vt:lpstr>
      <vt:lpstr>Create an Expense Report from an Existing Expense</vt:lpstr>
      <vt:lpstr>PowerPoint Presentation</vt:lpstr>
      <vt:lpstr>PowerPoint Presentation</vt:lpstr>
      <vt:lpstr>PowerPoint Presentation</vt:lpstr>
      <vt:lpstr>PowerPoint Presentation</vt:lpstr>
      <vt:lpstr>Delegate Expense Data Entry to Another Person</vt:lpstr>
      <vt:lpstr>PowerPoint Presentation</vt:lpstr>
      <vt:lpstr>PowerPoint Presentation</vt:lpstr>
      <vt:lpstr>Accounting Forms</vt:lpstr>
    </vt:vector>
  </TitlesOfParts>
  <Company>City and County of San Francisco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FSP Travel, Training and Employee Reimbursement</dc:title>
  <dc:creator>ANNE OKUBO</dc:creator>
  <cp:lastModifiedBy>NAOMI PETTWAY</cp:lastModifiedBy>
  <cp:revision>495</cp:revision>
  <cp:lastPrinted>2017-12-21T17:14:32Z</cp:lastPrinted>
  <dcterms:created xsi:type="dcterms:W3CDTF">2017-07-05T16:56:10Z</dcterms:created>
  <dcterms:modified xsi:type="dcterms:W3CDTF">2019-05-29T20:44:41Z</dcterms:modified>
</cp:coreProperties>
</file>