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5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89" r:id="rId21"/>
    <p:sldId id="290" r:id="rId22"/>
    <p:sldId id="291" r:id="rId23"/>
    <p:sldId id="292" r:id="rId24"/>
    <p:sldId id="293" r:id="rId25"/>
    <p:sldId id="294" r:id="rId26"/>
    <p:sldId id="295" r:id="rId27"/>
    <p:sldId id="296" r:id="rId28"/>
    <p:sldId id="297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86"/>
  </p:normalViewPr>
  <p:slideViewPr>
    <p:cSldViewPr snapToGrid="0" snapToObjects="1">
      <p:cViewPr varScale="1">
        <p:scale>
          <a:sx n="110" d="100"/>
          <a:sy n="110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smtClean="0"/>
              <a:t>9/6/2017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t>9/6/2017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t>9/6/2017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t>9/6/2017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t>9/6/2017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t>9/6/2017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t>9/6/2017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smtClean="0"/>
              <a:t>9/6/2017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smtClean="0"/>
              <a:t>9/6/2017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smtClean="0"/>
              <a:t>9/6/2017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smtClean="0"/>
              <a:t>9/6/2017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smtClean="0"/>
              <a:t>9/6/2017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smtClean="0"/>
              <a:t>9/6/2017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smtClean="0"/>
              <a:t>9/6/2017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smtClean="0"/>
              <a:t>9/6/2017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BBEA6-7C60-4B02-AE87-00D78D8422AF}" type="datetimeFigureOut">
              <a:rPr lang="en-US" smtClean="0"/>
              <a:t>9/6/2017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smtClean="0"/>
              <a:t>9/6/2017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8624D31-43A5-475A-80CF-332C9F6DCF35}" type="datetimeFigureOut">
              <a:rPr lang="en-US" smtClean="0"/>
              <a:t>9/6/2017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475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  <p:sldLayoutId id="2147483770" r:id="rId15"/>
    <p:sldLayoutId id="2147483771" r:id="rId16"/>
    <p:sldLayoutId id="2147483772" r:id="rId17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hyperlink" Target="https://101g-xnet.sfdph.org:8443/ords/cmsp/f?p=106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Cultural Competence Tracking </a:t>
            </a:r>
            <a:r>
              <a:rPr lang="en-US" dirty="0" smtClean="0"/>
              <a:t>System Training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September 7, 2017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9088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659298"/>
          </a:xfrm>
        </p:spPr>
        <p:txBody>
          <a:bodyPr/>
          <a:lstStyle/>
          <a:p>
            <a:r>
              <a:rPr lang="en-US" b="1" dirty="0"/>
              <a:t>Staff Registrations </a:t>
            </a:r>
            <a:r>
              <a:rPr lang="mr-IN" b="1" dirty="0" smtClean="0"/>
              <a:t>–</a:t>
            </a:r>
            <a:r>
              <a:rPr lang="en-US" b="1" dirty="0" smtClean="0"/>
              <a:t> Edit Staff</a:t>
            </a:r>
            <a:endParaRPr lang="en-US" dirty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493" y="1470453"/>
            <a:ext cx="6679998" cy="23512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Oval 5"/>
          <p:cNvSpPr/>
          <p:nvPr/>
        </p:nvSpPr>
        <p:spPr>
          <a:xfrm>
            <a:off x="1418493" y="3176954"/>
            <a:ext cx="363415" cy="35169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242646" y="1336432"/>
            <a:ext cx="1746739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1. Click Edit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059743" y="3121188"/>
            <a:ext cx="365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1.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356" y="2883876"/>
            <a:ext cx="7565427" cy="33879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8368122" y="2514545"/>
            <a:ext cx="1763240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smtClean="0"/>
              <a:t>Staff Form opens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116015" y="5345613"/>
            <a:ext cx="1295547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2. Click Edit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411562" y="5714945"/>
            <a:ext cx="398438" cy="372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2.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682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671021"/>
          </a:xfrm>
        </p:spPr>
        <p:txBody>
          <a:bodyPr/>
          <a:lstStyle/>
          <a:p>
            <a:r>
              <a:rPr lang="en-US" b="1" dirty="0"/>
              <a:t>Staff Registrations </a:t>
            </a:r>
            <a:r>
              <a:rPr lang="mr-IN" b="1" dirty="0"/>
              <a:t>–</a:t>
            </a:r>
            <a:r>
              <a:rPr lang="en-US" b="1" dirty="0"/>
              <a:t> Edit Staff</a:t>
            </a:r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121" y="1477107"/>
            <a:ext cx="4920248" cy="32658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Content Placeholder 3"/>
          <p:cNvPicPr>
            <a:picLocks noGrp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448" y="2922438"/>
            <a:ext cx="5853090" cy="332043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2192214" y="4888523"/>
            <a:ext cx="3036277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3. Make the required changes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192214" y="5801185"/>
            <a:ext cx="3036277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4</a:t>
            </a:r>
            <a:r>
              <a:rPr lang="en-US" b="1" dirty="0" smtClean="0"/>
              <a:t>. Click Save Form</a:t>
            </a:r>
            <a:endParaRPr lang="en-US" b="1" dirty="0"/>
          </a:p>
        </p:txBody>
      </p:sp>
      <p:sp>
        <p:nvSpPr>
          <p:cNvPr id="9" name="Oval 8"/>
          <p:cNvSpPr/>
          <p:nvPr/>
        </p:nvSpPr>
        <p:spPr>
          <a:xfrm>
            <a:off x="1668121" y="2579077"/>
            <a:ext cx="3560370" cy="216383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662246" y="3212123"/>
            <a:ext cx="5404339" cy="264941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668121" y="2579077"/>
            <a:ext cx="362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3.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60124" y="3282462"/>
            <a:ext cx="362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3.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33400" y="5616519"/>
            <a:ext cx="362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4.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66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13775" y="618517"/>
            <a:ext cx="10364451" cy="6710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Staff Registrations </a:t>
            </a:r>
            <a:r>
              <a:rPr lang="mr-IN" b="1" dirty="0" smtClean="0"/>
              <a:t>–</a:t>
            </a:r>
            <a:r>
              <a:rPr lang="en-US" b="1" dirty="0" smtClean="0"/>
              <a:t> delete Staff</a:t>
            </a:r>
            <a:endParaRPr lang="en-US" dirty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493" y="1470453"/>
            <a:ext cx="6679998" cy="23512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Oval 5"/>
          <p:cNvSpPr/>
          <p:nvPr/>
        </p:nvSpPr>
        <p:spPr>
          <a:xfrm>
            <a:off x="1418493" y="3176954"/>
            <a:ext cx="363415" cy="35169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242646" y="1336432"/>
            <a:ext cx="1746739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1. Click Edit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059743" y="3121188"/>
            <a:ext cx="365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1.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9" name="Content Placeholder 3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356" y="2883876"/>
            <a:ext cx="7565427" cy="33879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8368122" y="2514545"/>
            <a:ext cx="1763240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smtClean="0"/>
              <a:t>Staff Form opens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116015" y="5345613"/>
            <a:ext cx="1295547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2. Click Edit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411562" y="5714945"/>
            <a:ext cx="398438" cy="372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2.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87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996462"/>
            <a:ext cx="10364451" cy="234461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Staff Registrations </a:t>
            </a:r>
            <a:r>
              <a:rPr lang="mr-IN" b="1" dirty="0"/>
              <a:t>–</a:t>
            </a:r>
            <a:r>
              <a:rPr lang="en-US" b="1" dirty="0"/>
              <a:t> delete Staff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121" y="1477107"/>
            <a:ext cx="4920248" cy="32658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Content Placeholder 3"/>
          <p:cNvPicPr>
            <a:picLocks noGrp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211" y="2636839"/>
            <a:ext cx="6536344" cy="33528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083169" y="5650523"/>
            <a:ext cx="1526187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3. Click Delete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591907" y="5339806"/>
            <a:ext cx="362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3.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46262" y="1348154"/>
            <a:ext cx="3105523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mtClean="0"/>
              <a:t>Staff Registration Page Opens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17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13775" y="996462"/>
            <a:ext cx="10364451" cy="234461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Staff Registrations </a:t>
            </a:r>
            <a:r>
              <a:rPr lang="mr-IN" b="1" dirty="0"/>
              <a:t>–</a:t>
            </a:r>
            <a:r>
              <a:rPr lang="en-US" b="1" dirty="0"/>
              <a:t> delete Staff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/>
          <p:cNvPicPr>
            <a:picLocks noGrp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812" y="1230313"/>
            <a:ext cx="7157603" cy="3620637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6260123" y="2344615"/>
            <a:ext cx="656492" cy="24618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703255" y="2063261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4.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72708" y="5084801"/>
            <a:ext cx="1261884" cy="36933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4. Click OK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482777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13775" y="996462"/>
            <a:ext cx="10364451" cy="234461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Staff Registrations </a:t>
            </a:r>
            <a:r>
              <a:rPr lang="mr-IN" b="1" dirty="0"/>
              <a:t>–</a:t>
            </a:r>
            <a:r>
              <a:rPr lang="en-US" b="1" dirty="0"/>
              <a:t> </a:t>
            </a:r>
            <a:r>
              <a:rPr lang="en-US" b="1" dirty="0" smtClean="0"/>
              <a:t>Copy </a:t>
            </a:r>
            <a:r>
              <a:rPr lang="en-US" b="1" dirty="0"/>
              <a:t>Staff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373816" y="1113692"/>
            <a:ext cx="2028092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From Previous Years</a:t>
            </a:r>
            <a:endParaRPr lang="en-US" dirty="0"/>
          </a:p>
        </p:txBody>
      </p:sp>
      <p:pic>
        <p:nvPicPr>
          <p:cNvPr id="6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493" y="1470453"/>
            <a:ext cx="6679998" cy="2351272"/>
          </a:xfrm>
          <a:ln>
            <a:solidFill>
              <a:schemeClr val="tx1"/>
            </a:solidFill>
          </a:ln>
        </p:spPr>
      </p:pic>
      <p:sp>
        <p:nvSpPr>
          <p:cNvPr id="7" name="Oval 6"/>
          <p:cNvSpPr/>
          <p:nvPr/>
        </p:nvSpPr>
        <p:spPr>
          <a:xfrm>
            <a:off x="1418493" y="3176954"/>
            <a:ext cx="363415" cy="35169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719" y="2576697"/>
            <a:ext cx="7067111" cy="39178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8217877" y="2309446"/>
            <a:ext cx="1763240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smtClean="0"/>
              <a:t>Staff Form opens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242646" y="5076092"/>
            <a:ext cx="3877472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2. Click Copy Staff From Previous Year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059743" y="3121188"/>
            <a:ext cx="365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1.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0192758" y="4615264"/>
            <a:ext cx="1085468" cy="49184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192758" y="4296973"/>
            <a:ext cx="362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2.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42646" y="1336432"/>
            <a:ext cx="1746739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1. Click Edit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574331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135" y="1230923"/>
            <a:ext cx="4274536" cy="269078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13775" y="996462"/>
            <a:ext cx="10364451" cy="234461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Staff Registrations </a:t>
            </a:r>
            <a:r>
              <a:rPr lang="mr-IN" b="1" dirty="0"/>
              <a:t>–</a:t>
            </a:r>
            <a:r>
              <a:rPr lang="en-US" b="1" dirty="0"/>
              <a:t> </a:t>
            </a:r>
            <a:r>
              <a:rPr lang="en-US" b="1" dirty="0" smtClean="0"/>
              <a:t>Copy </a:t>
            </a:r>
            <a:r>
              <a:rPr lang="en-US" b="1" dirty="0"/>
              <a:t>Staff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257" y="3921711"/>
            <a:ext cx="7024099" cy="2691765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6786929" y="2769186"/>
            <a:ext cx="1028700" cy="4143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658708" y="5290959"/>
            <a:ext cx="726831" cy="34549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518031" y="2692432"/>
            <a:ext cx="362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3.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18032" y="4980323"/>
            <a:ext cx="365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5</a:t>
            </a:r>
            <a:r>
              <a:rPr lang="en-US" b="1" dirty="0" smtClean="0">
                <a:solidFill>
                  <a:srgbClr val="FF0000"/>
                </a:solidFill>
              </a:rPr>
              <a:t>.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91750" y="1507589"/>
            <a:ext cx="1466235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3. Select Year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191750" y="2051905"/>
            <a:ext cx="2270173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4</a:t>
            </a:r>
            <a:r>
              <a:rPr lang="en-US" b="1" dirty="0" smtClean="0"/>
              <a:t>. Click Confirm Copy</a:t>
            </a:r>
            <a:endParaRPr lang="en-US" b="1" dirty="0"/>
          </a:p>
        </p:txBody>
      </p:sp>
      <p:sp>
        <p:nvSpPr>
          <p:cNvPr id="13" name="Oval 12"/>
          <p:cNvSpPr/>
          <p:nvPr/>
        </p:nvSpPr>
        <p:spPr>
          <a:xfrm>
            <a:off x="6786929" y="3309336"/>
            <a:ext cx="966446" cy="39844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518031" y="3242219"/>
            <a:ext cx="362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4.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88427" y="4778800"/>
            <a:ext cx="1261884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5. Click OK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23353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149" y="762000"/>
            <a:ext cx="10364451" cy="21101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Staff Registrations </a:t>
            </a:r>
            <a:r>
              <a:rPr lang="mr-IN" b="1" dirty="0"/>
              <a:t>–</a:t>
            </a:r>
            <a:r>
              <a:rPr lang="en-US" b="1" dirty="0"/>
              <a:t> </a:t>
            </a:r>
            <a:r>
              <a:rPr lang="en-US" b="1" dirty="0" smtClean="0"/>
              <a:t>Sign and Submit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155" y="1432193"/>
            <a:ext cx="4394184" cy="32434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239108" y="1233827"/>
            <a:ext cx="3165231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1. Review Staff Registrations</a:t>
            </a:r>
            <a:endParaRPr lang="en-US" b="1" dirty="0"/>
          </a:p>
        </p:txBody>
      </p:sp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373" y="2011199"/>
            <a:ext cx="5134637" cy="265074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6095373" y="1638329"/>
            <a:ext cx="2310073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2</a:t>
            </a:r>
            <a:r>
              <a:rPr lang="en-US" b="1" dirty="0" smtClean="0"/>
              <a:t>. Click Signature Pad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207247" y="2625970"/>
            <a:ext cx="362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1.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49662" y="2754923"/>
            <a:ext cx="362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2.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237" y="4342198"/>
            <a:ext cx="4405630" cy="19037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737006" y="5091452"/>
            <a:ext cx="3165231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3. Sign in the Sign Here field</a:t>
            </a:r>
            <a:endParaRPr lang="en-US" b="1" dirty="0"/>
          </a:p>
        </p:txBody>
      </p:sp>
      <p:sp>
        <p:nvSpPr>
          <p:cNvPr id="14" name="Rectangle 13"/>
          <p:cNvSpPr/>
          <p:nvPr/>
        </p:nvSpPr>
        <p:spPr>
          <a:xfrm>
            <a:off x="3985846" y="4994031"/>
            <a:ext cx="3364523" cy="6096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486807" y="4700747"/>
            <a:ext cx="362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3.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3985846" y="5638800"/>
            <a:ext cx="633046" cy="33209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525109" y="5811523"/>
            <a:ext cx="362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4.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405446" y="5435513"/>
            <a:ext cx="2310073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4. Click Save Form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054489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13149" y="762000"/>
            <a:ext cx="10364451" cy="21101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Staff Registrations </a:t>
            </a:r>
            <a:r>
              <a:rPr lang="mr-IN" b="1" dirty="0"/>
              <a:t>–</a:t>
            </a:r>
            <a:r>
              <a:rPr lang="en-US" b="1" dirty="0"/>
              <a:t> </a:t>
            </a:r>
            <a:r>
              <a:rPr lang="en-US" b="1" dirty="0" smtClean="0"/>
              <a:t>Sign and Submit</a:t>
            </a:r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846" y="1463039"/>
            <a:ext cx="5559669" cy="253452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357" y="3063128"/>
            <a:ext cx="6473243" cy="28489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969477" y="2592529"/>
            <a:ext cx="362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5.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024257" y="3628236"/>
            <a:ext cx="362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6.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8815754" y="3997568"/>
            <a:ext cx="571103" cy="24618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332808" y="1648739"/>
            <a:ext cx="2432516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5. Click Confirm Submit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358684" y="5542724"/>
            <a:ext cx="1295377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6</a:t>
            </a:r>
            <a:r>
              <a:rPr lang="en-US" b="1" dirty="0" smtClean="0"/>
              <a:t>. Click OK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485653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13149" y="762000"/>
            <a:ext cx="10364451" cy="21101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Staff Registrations </a:t>
            </a:r>
            <a:r>
              <a:rPr lang="mr-IN" b="1" dirty="0"/>
              <a:t>–</a:t>
            </a:r>
            <a:r>
              <a:rPr lang="en-US" b="1" dirty="0"/>
              <a:t> </a:t>
            </a:r>
            <a:r>
              <a:rPr lang="en-US" b="1" dirty="0" smtClean="0"/>
              <a:t>Sign and Submit</a:t>
            </a:r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619" y="1461326"/>
            <a:ext cx="7355509" cy="217805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Oval 5"/>
          <p:cNvSpPr/>
          <p:nvPr/>
        </p:nvSpPr>
        <p:spPr>
          <a:xfrm>
            <a:off x="2469173" y="3031149"/>
            <a:ext cx="203689" cy="21614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095373" y="3758356"/>
            <a:ext cx="4892430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dirty="0"/>
              <a:t>status of the Program </a:t>
            </a:r>
            <a:r>
              <a:rPr lang="en-US" dirty="0" smtClean="0"/>
              <a:t>will show as “Submitted</a:t>
            </a:r>
            <a:r>
              <a:rPr lang="en-US" dirty="0"/>
              <a:t>”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3384" y="3809598"/>
            <a:ext cx="3102131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smtClean="0"/>
              <a:t>The </a:t>
            </a:r>
            <a:r>
              <a:rPr lang="en-US" dirty="0"/>
              <a:t>form will not be updatable 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1992923" y="3247293"/>
            <a:ext cx="476250" cy="539261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8405446" y="3247293"/>
            <a:ext cx="46892" cy="539261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59757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In This Presentation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85000" lnSpcReduction="20000"/>
          </a:bodyPr>
          <a:lstStyle/>
          <a:p>
            <a:pPr>
              <a:buSzPct val="90000"/>
              <a:buFont typeface="Wingdings" charset="2"/>
              <a:buChar char="q"/>
            </a:pPr>
            <a:r>
              <a:rPr lang="en-US" sz="2400" b="1" dirty="0" smtClean="0"/>
              <a:t>Overview</a:t>
            </a:r>
          </a:p>
          <a:p>
            <a:pPr>
              <a:buSzPct val="90000"/>
              <a:buFont typeface="Wingdings" charset="2"/>
              <a:buChar char="q"/>
            </a:pPr>
            <a:r>
              <a:rPr lang="en-US" sz="2400" b="1" dirty="0" smtClean="0"/>
              <a:t>Accessing the System</a:t>
            </a:r>
          </a:p>
          <a:p>
            <a:pPr>
              <a:buSzPct val="90000"/>
              <a:buFont typeface="Wingdings" charset="2"/>
              <a:buChar char="q"/>
            </a:pPr>
            <a:r>
              <a:rPr lang="en-US" sz="2400" b="1" dirty="0" smtClean="0"/>
              <a:t>Home Page</a:t>
            </a:r>
          </a:p>
          <a:p>
            <a:pPr>
              <a:buSzPct val="90000"/>
              <a:buFont typeface="Wingdings" charset="2"/>
              <a:buChar char="q"/>
            </a:pPr>
            <a:r>
              <a:rPr lang="en-US" sz="2400" b="1" dirty="0" smtClean="0"/>
              <a:t>Staff Registrations</a:t>
            </a:r>
          </a:p>
          <a:p>
            <a:pPr>
              <a:buSzPct val="90000"/>
              <a:buFont typeface="Wingdings" charset="2"/>
              <a:buChar char="q"/>
            </a:pPr>
            <a:r>
              <a:rPr lang="en-US" sz="2400" b="1" dirty="0" smtClean="0"/>
              <a:t>Reports</a:t>
            </a:r>
          </a:p>
          <a:p>
            <a:pPr>
              <a:buSzPct val="90000"/>
              <a:buFont typeface="Wingdings" charset="2"/>
              <a:buChar char="q"/>
            </a:pPr>
            <a:r>
              <a:rPr lang="en-US" sz="2400" b="1" dirty="0" smtClean="0"/>
              <a:t>Interactive Maps</a:t>
            </a:r>
          </a:p>
          <a:p>
            <a:pPr>
              <a:buSzPct val="90000"/>
              <a:buFont typeface="Wingdings" charset="2"/>
              <a:buChar char="q"/>
            </a:pPr>
            <a:r>
              <a:rPr lang="en-US" sz="2400" b="1" dirty="0" smtClean="0"/>
              <a:t>Interactive Charts</a:t>
            </a:r>
          </a:p>
          <a:p>
            <a:pPr>
              <a:buSzPct val="90000"/>
              <a:buFont typeface="Wingdings" charset="2"/>
              <a:buChar char="q"/>
            </a:pPr>
            <a:r>
              <a:rPr lang="en-US" sz="2400" b="1" dirty="0" smtClean="0"/>
              <a:t>File Upload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0176798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522306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/>
              <a:t>Changing the password</a:t>
            </a:r>
            <a:endParaRPr lang="en-US" sz="3200" b="1" dirty="0"/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92" y="1298438"/>
            <a:ext cx="5722156" cy="31342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6392" y="4432663"/>
            <a:ext cx="3561806" cy="147732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Upon logging onto the system for the first time, users will need to replace the default password they were initially given with a password of their own.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927566" y="3396342"/>
            <a:ext cx="2908662" cy="92333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Step 1. Click the “Change Password” button on the top menu bar of the homepage.   </a:t>
            </a:r>
            <a:endParaRPr lang="en-US" b="1" dirty="0"/>
          </a:p>
        </p:txBody>
      </p:sp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072" y="1396910"/>
            <a:ext cx="5037455" cy="23050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802880" y="3701960"/>
            <a:ext cx="3866606" cy="175432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Step 2. Users will be taken to the  Change Password Screen where they will enter a new password on the first field and confirm it on the second.  Clicking the “Confirm Change Password” will validate the change.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320775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827106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Edit Profile</a:t>
            </a:r>
            <a:endParaRPr lang="en-US" sz="3200" b="1" dirty="0"/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90" y="1445624"/>
            <a:ext cx="5304110" cy="32221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6000" y="1837509"/>
            <a:ext cx="4232366" cy="203132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Users </a:t>
            </a:r>
            <a:r>
              <a:rPr lang="en-US" b="1" dirty="0"/>
              <a:t>can update </a:t>
            </a:r>
            <a:r>
              <a:rPr lang="en-US" b="1" dirty="0" smtClean="0"/>
              <a:t>their </a:t>
            </a:r>
            <a:r>
              <a:rPr lang="en-US" b="1" dirty="0"/>
              <a:t>information </a:t>
            </a:r>
            <a:r>
              <a:rPr lang="en-US" b="1" dirty="0" smtClean="0"/>
              <a:t>through </a:t>
            </a:r>
            <a:r>
              <a:rPr lang="en-US" b="1" dirty="0"/>
              <a:t>the “Edit Profile” link</a:t>
            </a:r>
            <a:r>
              <a:rPr lang="en-US" b="1" dirty="0" smtClean="0"/>
              <a:t>.</a:t>
            </a:r>
          </a:p>
          <a:p>
            <a:endParaRPr lang="en-US" b="1" dirty="0"/>
          </a:p>
          <a:p>
            <a:r>
              <a:rPr lang="en-US" b="1" dirty="0" smtClean="0"/>
              <a:t>Step 1. </a:t>
            </a:r>
            <a:r>
              <a:rPr lang="en-US" b="1" dirty="0"/>
              <a:t>Click the “Edit Profile” </a:t>
            </a:r>
            <a:r>
              <a:rPr lang="en-US" b="1" dirty="0" smtClean="0"/>
              <a:t>button at </a:t>
            </a:r>
            <a:r>
              <a:rPr lang="en-US" b="1" dirty="0"/>
              <a:t>the top menu bar </a:t>
            </a:r>
            <a:r>
              <a:rPr lang="en-US" b="1" dirty="0" smtClean="0"/>
              <a:t>of </a:t>
            </a:r>
            <a:r>
              <a:rPr lang="en-US" b="1" dirty="0"/>
              <a:t>the home page</a:t>
            </a:r>
            <a:r>
              <a:rPr lang="en-US" b="1" dirty="0" smtClean="0"/>
              <a:t>. The User Registration page will open. </a:t>
            </a:r>
            <a:endParaRPr lang="en-US" b="1" dirty="0"/>
          </a:p>
          <a:p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577737" y="4310743"/>
            <a:ext cx="4136572" cy="92333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Step 2. Update the information in at least the required fields. Clicking “Save Form” will save the changes.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963120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443929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/>
              <a:t>Interactive Map</a:t>
            </a:r>
            <a:endParaRPr lang="en-US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913774" y="1280160"/>
            <a:ext cx="4867130" cy="92333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The Interactive Map </a:t>
            </a:r>
            <a:r>
              <a:rPr lang="en-US" b="1" dirty="0"/>
              <a:t>allows </a:t>
            </a:r>
            <a:r>
              <a:rPr lang="en-US" b="1" dirty="0" smtClean="0"/>
              <a:t>users </a:t>
            </a:r>
            <a:r>
              <a:rPr lang="en-US" b="1" dirty="0"/>
              <a:t>to view staff availability </a:t>
            </a:r>
            <a:r>
              <a:rPr lang="en-US" b="1" dirty="0" smtClean="0"/>
              <a:t>and </a:t>
            </a:r>
            <a:r>
              <a:rPr lang="en-US" b="1" dirty="0"/>
              <a:t>program locations on a map.  It </a:t>
            </a:r>
            <a:r>
              <a:rPr lang="en-US" b="1" dirty="0" smtClean="0"/>
              <a:t>also provides filters for </a:t>
            </a:r>
            <a:r>
              <a:rPr lang="en-US" b="1" dirty="0"/>
              <a:t>fields that a user </a:t>
            </a:r>
            <a:r>
              <a:rPr lang="en-US" b="1" dirty="0" smtClean="0"/>
              <a:t>desires.</a:t>
            </a:r>
            <a:endParaRPr lang="en-US" b="1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27" y="2288540"/>
            <a:ext cx="4758055" cy="22809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0927" y="4778466"/>
            <a:ext cx="3441473" cy="175432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The Interactive Map has an icon on the homepage. Clicking will take users to the its page, where there is a zoomed-out map and a chart with all the programs listed out (default).</a:t>
            </a:r>
            <a:endParaRPr lang="en-US" b="1" dirty="0"/>
          </a:p>
        </p:txBody>
      </p:sp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904" y="1233487"/>
            <a:ext cx="5871165" cy="524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8012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356843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/>
              <a:t>Interactive Map</a:t>
            </a:r>
            <a:endParaRPr lang="en-US" sz="3200" b="1" dirty="0"/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03" y="1184366"/>
            <a:ext cx="6550342" cy="33838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3775" y="4568190"/>
            <a:ext cx="6096000" cy="147732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Step 1. When zoomed in, numbered circle icons will indicate areas where there is a cluster of programs close to each other. Clicking on the circle icon will zoom even further  to reveal boxes with the names of specific programs and a corresponding arrow marker.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264445" y="1175658"/>
            <a:ext cx="3873818" cy="92333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Step 2. Clicking on a single arrow marker will pull up a small information window for the program. 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264445" y="3021874"/>
            <a:ext cx="3943486" cy="147732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Step 3. Clicking </a:t>
            </a:r>
            <a:r>
              <a:rPr lang="en-US" b="1" dirty="0"/>
              <a:t>on the hyperlink for matching staff will reset the filter so that the chart below is filtered for only the staff of said program.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2989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470054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Interactive Map – Filter Criteria</a:t>
            </a:r>
            <a:endParaRPr lang="en-US" b="1" dirty="0"/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222" y="1517695"/>
            <a:ext cx="5940652" cy="32284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56834" y="1517695"/>
            <a:ext cx="3544388" cy="147732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Step 1. The Filter Criteria button is located at the upper right portion of the screen, indicated by three horizontal lines. Clicking will open up the filters.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173626" y="3605349"/>
            <a:ext cx="3527596" cy="147732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Step 2. Entering the filters will reveal the relevant providers, listing them in the table below and placing markers for them on the map itself. 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287589" y="4917214"/>
            <a:ext cx="3788229" cy="92333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Clicking on the “Clear” button will remove all of the filters and reset the map and table to their default views.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389791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568599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Interactive Charts</a:t>
            </a:r>
            <a:endParaRPr lang="en-US" sz="3200" b="1" dirty="0"/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41" y="1357612"/>
            <a:ext cx="4964511" cy="25525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4140" y="3910149"/>
            <a:ext cx="4964512" cy="175432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The system can create charts from the reports that a user generates. Three pre-created charts </a:t>
            </a:r>
            <a:r>
              <a:rPr lang="en-US" b="1" dirty="0" smtClean="0"/>
              <a:t>are accessible </a:t>
            </a:r>
            <a:r>
              <a:rPr lang="en-US" b="1" dirty="0"/>
              <a:t>through the Interactive </a:t>
            </a:r>
            <a:r>
              <a:rPr lang="en-US" b="1" dirty="0" smtClean="0"/>
              <a:t>Charts: </a:t>
            </a:r>
            <a:r>
              <a:rPr lang="en-US" b="1" dirty="0"/>
              <a:t>Bilingual Charts, Ethnicity Charts and Job Category </a:t>
            </a:r>
            <a:r>
              <a:rPr lang="en-US" b="1" dirty="0" smtClean="0"/>
              <a:t>Charts. These are shown on the Interactive Charts homepage (right).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878287" y="1357612"/>
            <a:ext cx="4545875" cy="175432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Bilingual charts: </a:t>
            </a:r>
            <a:r>
              <a:rPr lang="en-US" b="1" dirty="0"/>
              <a:t>view the language capacity by percentages and </a:t>
            </a:r>
            <a:r>
              <a:rPr lang="en-US" b="1" dirty="0" smtClean="0"/>
              <a:t>totals</a:t>
            </a:r>
          </a:p>
          <a:p>
            <a:r>
              <a:rPr lang="en-US" b="1" dirty="0" smtClean="0"/>
              <a:t>Ethnicity charts: </a:t>
            </a:r>
            <a:r>
              <a:rPr lang="en-US" b="1" dirty="0"/>
              <a:t>view workforce ethnicities by percentages and </a:t>
            </a:r>
            <a:r>
              <a:rPr lang="en-US" b="1" dirty="0" smtClean="0"/>
              <a:t>totals</a:t>
            </a:r>
          </a:p>
          <a:p>
            <a:r>
              <a:rPr lang="en-US" b="1" dirty="0" smtClean="0"/>
              <a:t>Job Category charts: </a:t>
            </a:r>
            <a:r>
              <a:rPr lang="en-US" b="1" dirty="0"/>
              <a:t>view workforce job categories by percentages and totals</a:t>
            </a:r>
          </a:p>
        </p:txBody>
      </p:sp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287" y="3111938"/>
            <a:ext cx="5260603" cy="24452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78286" y="4956985"/>
            <a:ext cx="5260603" cy="120032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Step 1: Click on the desired chart icon on the Interactive Charts homepage. </a:t>
            </a:r>
            <a:r>
              <a:rPr lang="en-US" b="1" dirty="0"/>
              <a:t>The page will show a pie chart, column chart, and report which illustrate percentages and totals of workforce ethnicities</a:t>
            </a:r>
            <a:r>
              <a:rPr lang="en-US" b="1" dirty="0" smtClean="0"/>
              <a:t>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925119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428556"/>
            <a:ext cx="10364451" cy="382969"/>
          </a:xfrm>
        </p:spPr>
        <p:txBody>
          <a:bodyPr>
            <a:normAutofit fontScale="90000"/>
          </a:bodyPr>
          <a:lstStyle/>
          <a:p>
            <a:r>
              <a:rPr lang="en-US" sz="3200" b="1" dirty="0"/>
              <a:t>Interactive Charts</a:t>
            </a:r>
            <a:endParaRPr lang="en-US" sz="3200" dirty="0"/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05" y="940024"/>
            <a:ext cx="5159738" cy="2882537"/>
          </a:xfrm>
          <a:prstGeom prst="rect">
            <a:avLst/>
          </a:prstGeom>
        </p:spPr>
      </p:pic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05" y="3890100"/>
            <a:ext cx="5159738" cy="2719706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777" y="940024"/>
            <a:ext cx="5432834" cy="30485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39543" y="3988526"/>
            <a:ext cx="3605348" cy="255454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Step 2. Enter </a:t>
            </a:r>
            <a:r>
              <a:rPr lang="en-US" sz="1600" b="1" dirty="0"/>
              <a:t>the filter criteria in the input fields on the right side of the screen. Then click “Apply” to run the query</a:t>
            </a:r>
            <a:r>
              <a:rPr lang="en-US" sz="1600" b="1" dirty="0" smtClean="0"/>
              <a:t>.</a:t>
            </a:r>
          </a:p>
          <a:p>
            <a:endParaRPr lang="en-US" sz="1600" b="1" dirty="0"/>
          </a:p>
          <a:p>
            <a:r>
              <a:rPr lang="en-US" sz="1600" b="1" dirty="0" smtClean="0"/>
              <a:t>Step 3. </a:t>
            </a:r>
            <a:r>
              <a:rPr lang="en-US" sz="1600" b="1" dirty="0"/>
              <a:t>The charts and report will show percentages and totals by program</a:t>
            </a:r>
            <a:r>
              <a:rPr lang="en-US" sz="1600" b="1" dirty="0" smtClean="0"/>
              <a:t>.</a:t>
            </a:r>
          </a:p>
          <a:p>
            <a:endParaRPr lang="en-US" sz="1600" b="1" dirty="0"/>
          </a:p>
          <a:p>
            <a:r>
              <a:rPr lang="en-US" sz="1600" b="1" dirty="0" smtClean="0"/>
              <a:t>Step 4. Clicking “Clear” will remove the previous filters.</a:t>
            </a:r>
            <a:endParaRPr lang="en-US" sz="1600" b="1" dirty="0"/>
          </a:p>
          <a:p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7147571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426512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r>
              <a:rPr lang="en-US" sz="3200" b="1" dirty="0" smtClean="0"/>
              <a:t>Frequently asked questions</a:t>
            </a:r>
            <a:endParaRPr lang="en-US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913775" y="1288869"/>
            <a:ext cx="3710476" cy="2308324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The FAQ is a list of questions and answers (Q&amp;A) that are commonly asked about the system.  It helps users understand how to use the system effectively. </a:t>
            </a:r>
            <a:endParaRPr lang="en-US" b="1" dirty="0" smtClean="0"/>
          </a:p>
          <a:p>
            <a:endParaRPr lang="en-US" b="1" dirty="0"/>
          </a:p>
          <a:p>
            <a:r>
              <a:rPr lang="en-US" b="1" dirty="0" smtClean="0"/>
              <a:t>Step 1. Click </a:t>
            </a:r>
            <a:r>
              <a:rPr lang="en-US" b="1" dirty="0"/>
              <a:t>the “FAQ” icon on the home page to go to the FAQ page.</a:t>
            </a:r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251" y="1138282"/>
            <a:ext cx="5460275" cy="2780575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486" y="3918857"/>
            <a:ext cx="5259977" cy="2751909"/>
          </a:xfrm>
          <a:prstGeom prst="rect">
            <a:avLst/>
          </a:prstGeom>
          <a:solidFill>
            <a:srgbClr val="92D050"/>
          </a:solidFill>
        </p:spPr>
      </p:pic>
      <p:sp>
        <p:nvSpPr>
          <p:cNvPr id="6" name="TextBox 5"/>
          <p:cNvSpPr txBox="1"/>
          <p:nvPr/>
        </p:nvSpPr>
        <p:spPr>
          <a:xfrm>
            <a:off x="6261463" y="4685939"/>
            <a:ext cx="3901440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The FAQ page also provides a link to download the User Guide</a:t>
            </a:r>
            <a:r>
              <a:rPr lang="en-US" b="1" dirty="0" smtClean="0"/>
              <a:t>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191247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452637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/>
              <a:t>File Upload</a:t>
            </a:r>
            <a:endParaRPr lang="en-US" sz="3200" b="1" dirty="0"/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715" y="1071154"/>
            <a:ext cx="5365251" cy="29935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65966" y="1071154"/>
            <a:ext cx="3814354" cy="92333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Step 1. </a:t>
            </a:r>
            <a:r>
              <a:rPr lang="en-US" b="1" dirty="0"/>
              <a:t>Click the “File Upload” icon on the home </a:t>
            </a:r>
            <a:r>
              <a:rPr lang="en-US" b="1" dirty="0" smtClean="0"/>
              <a:t>page</a:t>
            </a:r>
            <a:r>
              <a:rPr lang="en-US" b="1" dirty="0"/>
              <a:t> </a:t>
            </a:r>
            <a:r>
              <a:rPr lang="en-US" b="1" dirty="0" smtClean="0"/>
              <a:t>to arrive at the Uploaded Files page</a:t>
            </a:r>
            <a:endParaRPr lang="en-US" b="1" dirty="0"/>
          </a:p>
        </p:txBody>
      </p:sp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782" y="1994484"/>
            <a:ext cx="5077868" cy="29716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75565" y="4064725"/>
            <a:ext cx="4240303" cy="92333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Step 2. </a:t>
            </a:r>
            <a:r>
              <a:rPr lang="en-US" b="1" dirty="0"/>
              <a:t>Click “Create” </a:t>
            </a:r>
            <a:r>
              <a:rPr lang="en-US" b="1" dirty="0" smtClean="0"/>
              <a:t>to </a:t>
            </a:r>
            <a:r>
              <a:rPr lang="en-US" b="1" dirty="0"/>
              <a:t>start the file upload </a:t>
            </a:r>
            <a:r>
              <a:rPr lang="en-US" b="1" dirty="0" smtClean="0"/>
              <a:t>process</a:t>
            </a:r>
            <a:r>
              <a:rPr lang="en-US" b="1" dirty="0"/>
              <a:t> </a:t>
            </a:r>
            <a:r>
              <a:rPr lang="en-US" b="1" dirty="0" smtClean="0"/>
              <a:t>and arrive at the </a:t>
            </a:r>
            <a:r>
              <a:rPr lang="en-US" b="1" dirty="0"/>
              <a:t>U</a:t>
            </a:r>
            <a:r>
              <a:rPr lang="en-US" b="1" dirty="0" smtClean="0"/>
              <a:t>pload Form page.</a:t>
            </a:r>
            <a:endParaRPr lang="en-US" b="1" dirty="0"/>
          </a:p>
        </p:txBody>
      </p:sp>
      <p:pic>
        <p:nvPicPr>
          <p:cNvPr id="7" name="Picture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60" y="3793762"/>
            <a:ext cx="3989705" cy="296291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36571" y="5286103"/>
            <a:ext cx="6540138" cy="120032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Step 3. Fill </a:t>
            </a:r>
            <a:r>
              <a:rPr lang="en-US" b="1" dirty="0"/>
              <a:t>the required details about the </a:t>
            </a:r>
            <a:r>
              <a:rPr lang="en-US" b="1" dirty="0" smtClean="0"/>
              <a:t>file and </a:t>
            </a:r>
            <a:r>
              <a:rPr lang="en-US" b="1" dirty="0"/>
              <a:t>s</a:t>
            </a:r>
            <a:r>
              <a:rPr lang="en-US" b="1" dirty="0" smtClean="0"/>
              <a:t>elect </a:t>
            </a:r>
            <a:r>
              <a:rPr lang="en-US" b="1" dirty="0"/>
              <a:t>the file to be uploaded by clicking the “Choose File” link. Then click “Create” to upload the file</a:t>
            </a:r>
            <a:r>
              <a:rPr lang="en-US" b="1" dirty="0" smtClean="0"/>
              <a:t>. </a:t>
            </a:r>
            <a:r>
              <a:rPr lang="en-US" b="1" dirty="0"/>
              <a:t>The file will appear in the list on the Files Uploaded </a:t>
            </a:r>
            <a:r>
              <a:rPr lang="en-US" b="1" dirty="0" smtClean="0"/>
              <a:t>page.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150551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Overview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/>
              <a:t>Purpose of CCTS</a:t>
            </a:r>
          </a:p>
          <a:p>
            <a:pPr>
              <a:buFont typeface="Wingdings" charset="2"/>
              <a:buChar char="q"/>
            </a:pPr>
            <a:r>
              <a:rPr lang="en-US" dirty="0" smtClean="0"/>
              <a:t>Help Programs in </a:t>
            </a:r>
            <a:r>
              <a:rPr lang="en-US" dirty="0"/>
              <a:t>maintenance management, tracking, and reporting.</a:t>
            </a:r>
          </a:p>
          <a:p>
            <a:pPr>
              <a:buFont typeface="Wingdings" charset="2"/>
              <a:buChar char="q"/>
            </a:pPr>
            <a:r>
              <a:rPr lang="en-US" dirty="0" smtClean="0"/>
              <a:t>Helps users to effectively submit </a:t>
            </a:r>
            <a:r>
              <a:rPr lang="en-US" dirty="0"/>
              <a:t>staff information and to generate charts and reports.  </a:t>
            </a:r>
            <a:endParaRPr lang="en-US" dirty="0" smtClean="0"/>
          </a:p>
          <a:p>
            <a:pPr marL="0" indent="0">
              <a:buNone/>
            </a:pPr>
            <a:r>
              <a:rPr lang="en-US" b="1" i="1" dirty="0" smtClean="0"/>
              <a:t>Note: </a:t>
            </a:r>
            <a:r>
              <a:rPr lang="en-US" b="1" i="1" dirty="0"/>
              <a:t>For best user experience please </a:t>
            </a:r>
            <a:r>
              <a:rPr lang="en-US" b="1" i="1" dirty="0" smtClean="0"/>
              <a:t>use </a:t>
            </a:r>
            <a:r>
              <a:rPr lang="en-US" b="1" i="1" dirty="0"/>
              <a:t>Firefox or Internet Explorer </a:t>
            </a:r>
            <a:r>
              <a:rPr lang="en-US" b="1" i="1" dirty="0" smtClean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395364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Who are the </a:t>
            </a:r>
            <a:r>
              <a:rPr lang="en-US" b="1" dirty="0" smtClean="0"/>
              <a:t>Users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70000" lnSpcReduction="20000"/>
          </a:bodyPr>
          <a:lstStyle/>
          <a:p>
            <a:pPr lvl="0"/>
            <a:r>
              <a:rPr lang="en-US" b="1" dirty="0" smtClean="0"/>
              <a:t>General </a:t>
            </a:r>
            <a:r>
              <a:rPr lang="en-US" b="1" dirty="0"/>
              <a:t>Users:</a:t>
            </a:r>
            <a:r>
              <a:rPr lang="en-US" dirty="0"/>
              <a:t> </a:t>
            </a:r>
            <a:endParaRPr lang="en-US" dirty="0" smtClean="0"/>
          </a:p>
          <a:p>
            <a:pPr lvl="1">
              <a:buFont typeface="Arial" charset="0"/>
              <a:buChar char="•"/>
            </a:pPr>
            <a:r>
              <a:rPr lang="en-US" dirty="0" smtClean="0"/>
              <a:t>Tied </a:t>
            </a:r>
            <a:r>
              <a:rPr lang="en-US" dirty="0"/>
              <a:t>to a </a:t>
            </a:r>
            <a:r>
              <a:rPr lang="en-US" dirty="0" smtClean="0"/>
              <a:t>Program</a:t>
            </a:r>
          </a:p>
          <a:p>
            <a:pPr lvl="1">
              <a:buFont typeface="Arial" charset="0"/>
              <a:buChar char="•"/>
            </a:pPr>
            <a:r>
              <a:rPr lang="en-US" dirty="0"/>
              <a:t>A</a:t>
            </a:r>
            <a:r>
              <a:rPr lang="en-US" dirty="0" smtClean="0"/>
              <a:t>ccess </a:t>
            </a:r>
            <a:r>
              <a:rPr lang="en-US" dirty="0"/>
              <a:t>all the functionalities of the </a:t>
            </a:r>
            <a:r>
              <a:rPr lang="en-US" dirty="0" smtClean="0"/>
              <a:t>system</a:t>
            </a:r>
          </a:p>
          <a:p>
            <a:pPr lvl="1">
              <a:buFont typeface="Arial" charset="0"/>
              <a:buChar char="•"/>
            </a:pPr>
            <a:r>
              <a:rPr lang="en-US" dirty="0" smtClean="0"/>
              <a:t>Edit the </a:t>
            </a:r>
            <a:r>
              <a:rPr lang="en-US" dirty="0"/>
              <a:t>information about their </a:t>
            </a:r>
            <a:r>
              <a:rPr lang="en-US" dirty="0" smtClean="0"/>
              <a:t>Program</a:t>
            </a:r>
          </a:p>
          <a:p>
            <a:pPr lvl="1">
              <a:buFont typeface="Arial" charset="0"/>
              <a:buChar char="•"/>
            </a:pPr>
            <a:r>
              <a:rPr lang="en-US" dirty="0"/>
              <a:t>S</a:t>
            </a:r>
            <a:r>
              <a:rPr lang="en-US" dirty="0" smtClean="0"/>
              <a:t>ubmit </a:t>
            </a:r>
            <a:r>
              <a:rPr lang="en-US" dirty="0"/>
              <a:t>staff registrations and </a:t>
            </a:r>
            <a:r>
              <a:rPr lang="en-US" dirty="0" smtClean="0"/>
              <a:t>forms</a:t>
            </a:r>
            <a:endParaRPr lang="en-US" dirty="0"/>
          </a:p>
          <a:p>
            <a:pPr lvl="0"/>
            <a:r>
              <a:rPr lang="en-US" b="1" dirty="0"/>
              <a:t>Read Only Users:</a:t>
            </a:r>
            <a:r>
              <a:rPr lang="en-US" dirty="0"/>
              <a:t> </a:t>
            </a:r>
            <a:endParaRPr lang="en-US" dirty="0" smtClean="0"/>
          </a:p>
          <a:p>
            <a:pPr lvl="1">
              <a:buFont typeface="Arial" charset="0"/>
              <a:buChar char="•"/>
            </a:pPr>
            <a:r>
              <a:rPr lang="en-US" dirty="0"/>
              <a:t>T</a:t>
            </a:r>
            <a:r>
              <a:rPr lang="en-US" dirty="0" smtClean="0"/>
              <a:t>ied </a:t>
            </a:r>
            <a:r>
              <a:rPr lang="en-US" dirty="0"/>
              <a:t>to a Program </a:t>
            </a:r>
            <a:endParaRPr lang="en-US" dirty="0" smtClean="0"/>
          </a:p>
          <a:p>
            <a:pPr lvl="1">
              <a:buFont typeface="Arial" charset="0"/>
              <a:buChar char="•"/>
            </a:pPr>
            <a:r>
              <a:rPr lang="en-US" dirty="0" smtClean="0"/>
              <a:t>View </a:t>
            </a:r>
            <a:r>
              <a:rPr lang="en-US" dirty="0"/>
              <a:t>all </a:t>
            </a:r>
            <a:r>
              <a:rPr lang="en-US" dirty="0" smtClean="0"/>
              <a:t>information</a:t>
            </a:r>
          </a:p>
          <a:p>
            <a:pPr lvl="1">
              <a:buFont typeface="Arial" charset="0"/>
              <a:buChar char="•"/>
            </a:pPr>
            <a:r>
              <a:rPr lang="en-US" dirty="0" smtClean="0"/>
              <a:t>Cannot </a:t>
            </a:r>
            <a:r>
              <a:rPr lang="en-US" dirty="0"/>
              <a:t>edit any information or submit </a:t>
            </a:r>
            <a:r>
              <a:rPr lang="en-US" dirty="0" smtClean="0"/>
              <a:t>forms</a:t>
            </a:r>
            <a:endParaRPr lang="en-US" dirty="0"/>
          </a:p>
          <a:p>
            <a:pPr lvl="0"/>
            <a:r>
              <a:rPr lang="en-US" b="1" dirty="0"/>
              <a:t>Admins:</a:t>
            </a:r>
            <a:r>
              <a:rPr lang="en-US" dirty="0"/>
              <a:t> </a:t>
            </a:r>
            <a:endParaRPr lang="en-US" dirty="0" smtClean="0"/>
          </a:p>
          <a:p>
            <a:pPr lvl="1">
              <a:buFont typeface="Arial" charset="0"/>
              <a:buChar char="•"/>
            </a:pPr>
            <a:r>
              <a:rPr lang="en-US" dirty="0" smtClean="0"/>
              <a:t>Can </a:t>
            </a:r>
            <a:r>
              <a:rPr lang="en-US" dirty="0"/>
              <a:t>access, add, edit all information about all </a:t>
            </a:r>
            <a:r>
              <a:rPr lang="en-US" dirty="0" smtClean="0"/>
              <a:t>Programs and users</a:t>
            </a:r>
          </a:p>
          <a:p>
            <a:pPr lvl="1">
              <a:buFont typeface="Arial" charset="0"/>
              <a:buChar char="•"/>
            </a:pPr>
            <a:r>
              <a:rPr lang="en-US" dirty="0" smtClean="0"/>
              <a:t>Can </a:t>
            </a:r>
            <a:r>
              <a:rPr lang="en-US" dirty="0"/>
              <a:t>also add other </a:t>
            </a:r>
            <a:r>
              <a:rPr lang="en-US" dirty="0" smtClean="0"/>
              <a:t>users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70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254" y="1"/>
            <a:ext cx="10364451" cy="1172308"/>
          </a:xfrm>
        </p:spPr>
        <p:txBody>
          <a:bodyPr/>
          <a:lstStyle/>
          <a:p>
            <a:r>
              <a:rPr lang="en-US" b="1" dirty="0" smtClean="0"/>
              <a:t>Accessing the System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097279" y="978225"/>
            <a:ext cx="10058400" cy="4484729"/>
          </a:xfrm>
        </p:spPr>
        <p:txBody>
          <a:bodyPr/>
          <a:lstStyle/>
          <a:p>
            <a:r>
              <a:rPr lang="en-US" dirty="0" smtClean="0"/>
              <a:t>Login URL: </a:t>
            </a:r>
            <a:r>
              <a:rPr lang="en-US" sz="2400" b="1" dirty="0" smtClean="0">
                <a:solidFill>
                  <a:schemeClr val="tx1"/>
                </a:solidFill>
                <a:hlinkClick r:id="rId2"/>
              </a:rPr>
              <a:t>https</a:t>
            </a:r>
            <a:r>
              <a:rPr lang="en-US" sz="2400" b="1" dirty="0">
                <a:solidFill>
                  <a:schemeClr val="tx1"/>
                </a:solidFill>
                <a:hlinkClick r:id="rId2"/>
              </a:rPr>
              <a:t>://</a:t>
            </a:r>
            <a:r>
              <a:rPr lang="en-US" sz="2400" b="1" dirty="0" smtClean="0">
                <a:solidFill>
                  <a:schemeClr val="tx1"/>
                </a:solidFill>
                <a:hlinkClick r:id="rId2"/>
              </a:rPr>
              <a:t>101g-xnet.sfdph.org:8443/ords/cmsp/f?p=106</a:t>
            </a:r>
            <a:endParaRPr lang="en-US" sz="2400" b="1" dirty="0" smtClean="0">
              <a:solidFill>
                <a:schemeClr val="tx1"/>
              </a:solidFill>
            </a:endParaRPr>
          </a:p>
          <a:p>
            <a:r>
              <a:rPr lang="en-US" b="1" dirty="0" smtClean="0">
                <a:solidFill>
                  <a:schemeClr val="tx1"/>
                </a:solidFill>
              </a:rPr>
              <a:t>Enter the username and password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4" t="6918" r="10674" b="963"/>
          <a:stretch/>
        </p:blipFill>
        <p:spPr>
          <a:xfrm>
            <a:off x="5591908" y="2065286"/>
            <a:ext cx="2989384" cy="379625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59630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733305"/>
          </a:xfrm>
        </p:spPr>
        <p:txBody>
          <a:bodyPr/>
          <a:lstStyle/>
          <a:p>
            <a:pPr algn="ctr"/>
            <a:r>
              <a:rPr lang="en-US" b="1" dirty="0" smtClean="0"/>
              <a:t>Home Page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779" y="1430216"/>
            <a:ext cx="9327150" cy="4536830"/>
          </a:xfrm>
        </p:spPr>
      </p:pic>
      <p:sp>
        <p:nvSpPr>
          <p:cNvPr id="5" name="Oval 4"/>
          <p:cNvSpPr/>
          <p:nvPr/>
        </p:nvSpPr>
        <p:spPr>
          <a:xfrm>
            <a:off x="2743199" y="2379785"/>
            <a:ext cx="1817077" cy="1723291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958862" y="2473569"/>
            <a:ext cx="1699846" cy="1629507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858000" y="2461847"/>
            <a:ext cx="1699846" cy="1629507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8757138" y="2379785"/>
            <a:ext cx="1699846" cy="1629507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743199" y="4237891"/>
            <a:ext cx="1699846" cy="1629507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700954" y="4214445"/>
            <a:ext cx="1699846" cy="1629507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4443045" y="1371601"/>
            <a:ext cx="797170" cy="1547446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5398476" y="1371601"/>
            <a:ext cx="431542" cy="1354016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6269812" y="1469082"/>
            <a:ext cx="755243" cy="1306359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6653771" y="1430216"/>
            <a:ext cx="2276644" cy="1295402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6029310" y="1469082"/>
            <a:ext cx="170732" cy="3067750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9" idx="7"/>
          </p:cNvCxnSpPr>
          <p:nvPr/>
        </p:nvCxnSpPr>
        <p:spPr>
          <a:xfrm flipV="1">
            <a:off x="4194108" y="1430216"/>
            <a:ext cx="1356769" cy="3046311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194109" y="1007417"/>
            <a:ext cx="4035492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Links </a:t>
            </a:r>
            <a:r>
              <a:rPr lang="en-US" sz="2400" b="1" smtClean="0">
                <a:solidFill>
                  <a:srgbClr val="C00000"/>
                </a:solidFill>
              </a:rPr>
              <a:t>to system functionalities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332779" y="1674168"/>
            <a:ext cx="1304913" cy="210429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Arrow Connector 34"/>
          <p:cNvCxnSpPr>
            <a:endCxn id="26" idx="1"/>
          </p:cNvCxnSpPr>
          <p:nvPr/>
        </p:nvCxnSpPr>
        <p:spPr>
          <a:xfrm flipV="1">
            <a:off x="2637692" y="1238250"/>
            <a:ext cx="1556417" cy="555382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/>
          <p:cNvSpPr/>
          <p:nvPr/>
        </p:nvSpPr>
        <p:spPr>
          <a:xfrm>
            <a:off x="1617785" y="1371600"/>
            <a:ext cx="1735015" cy="30256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Arrow Connector 43"/>
          <p:cNvCxnSpPr>
            <a:endCxn id="45" idx="2"/>
          </p:cNvCxnSpPr>
          <p:nvPr/>
        </p:nvCxnSpPr>
        <p:spPr>
          <a:xfrm flipV="1">
            <a:off x="2388756" y="1088015"/>
            <a:ext cx="70892" cy="274094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1617785" y="441684"/>
            <a:ext cx="1683726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Link to return to home page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43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686412"/>
          </a:xfrm>
          <a:noFill/>
        </p:spPr>
        <p:txBody>
          <a:bodyPr>
            <a:normAutofit/>
          </a:bodyPr>
          <a:lstStyle/>
          <a:p>
            <a:r>
              <a:rPr lang="en-US" b="1" dirty="0" smtClean="0"/>
              <a:t>Staff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smtClean="0"/>
              <a:t>Registrations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89" y="2860431"/>
            <a:ext cx="4482817" cy="2180492"/>
          </a:xfr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050387" y="2675765"/>
            <a:ext cx="1985889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1. Click Staff Form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254" y="1676400"/>
            <a:ext cx="4681179" cy="418513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6236677" y="1333528"/>
            <a:ext cx="4031488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2. Read Instructions on Staff Home Page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008185" y="1333528"/>
            <a:ext cx="3212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Staff Form Home Page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565160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052" y="440291"/>
            <a:ext cx="10364451" cy="717914"/>
          </a:xfrm>
        </p:spPr>
        <p:txBody>
          <a:bodyPr/>
          <a:lstStyle/>
          <a:p>
            <a:r>
              <a:rPr lang="en-US" b="1" smtClean="0"/>
              <a:t>Staff Registrations </a:t>
            </a:r>
            <a:r>
              <a:rPr lang="en-US" b="1" dirty="0" smtClean="0"/>
              <a:t>- Add New Staff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493" y="1470453"/>
            <a:ext cx="6679998" cy="2351272"/>
          </a:xfrm>
          <a:ln>
            <a:solidFill>
              <a:schemeClr val="tx1"/>
            </a:solidFill>
          </a:ln>
        </p:spPr>
      </p:pic>
      <p:sp>
        <p:nvSpPr>
          <p:cNvPr id="5" name="Oval 4"/>
          <p:cNvSpPr/>
          <p:nvPr/>
        </p:nvSpPr>
        <p:spPr>
          <a:xfrm>
            <a:off x="1418493" y="3176954"/>
            <a:ext cx="363415" cy="35169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242646" y="1336432"/>
            <a:ext cx="1746739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1. Click Edit</a:t>
            </a:r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719" y="2576697"/>
            <a:ext cx="7067111" cy="39178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8217877" y="2309446"/>
            <a:ext cx="1763240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smtClean="0"/>
              <a:t>Staff Form opens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229291" y="4399579"/>
            <a:ext cx="3287631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2. Click Create Staff Registration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059743" y="3121188"/>
            <a:ext cx="365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1.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9190892" y="4584245"/>
            <a:ext cx="1043354" cy="49184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9380095" y="4280579"/>
            <a:ext cx="362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2.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45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647575"/>
          </a:xfrm>
        </p:spPr>
        <p:txBody>
          <a:bodyPr/>
          <a:lstStyle/>
          <a:p>
            <a:r>
              <a:rPr lang="en-US" b="1" dirty="0"/>
              <a:t>Staff </a:t>
            </a:r>
            <a:r>
              <a:rPr lang="en-US" b="1" dirty="0" smtClean="0"/>
              <a:t>Registrations </a:t>
            </a:r>
            <a:r>
              <a:rPr lang="en-US" b="1" dirty="0"/>
              <a:t>- Add New Staff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031" y="1500554"/>
            <a:ext cx="5300266" cy="3687142"/>
          </a:xfr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184031" y="1266092"/>
            <a:ext cx="3305007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3. Fill the Staff Registration form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947" y="2602523"/>
            <a:ext cx="5889279" cy="358726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3387519" y="5644607"/>
            <a:ext cx="1840523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4. Click Create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4799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1503</TotalTime>
  <Words>1186</Words>
  <Application>Microsoft Office PowerPoint</Application>
  <PresentationFormat>Widescreen</PresentationFormat>
  <Paragraphs>145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Mangal</vt:lpstr>
      <vt:lpstr>Tw Cen MT</vt:lpstr>
      <vt:lpstr>Wingdings</vt:lpstr>
      <vt:lpstr>Droplet</vt:lpstr>
      <vt:lpstr>Cultural Competence Tracking System Training</vt:lpstr>
      <vt:lpstr>In This Presentation</vt:lpstr>
      <vt:lpstr>Overview</vt:lpstr>
      <vt:lpstr>Who are the Users</vt:lpstr>
      <vt:lpstr>Accessing the System</vt:lpstr>
      <vt:lpstr>Home Page</vt:lpstr>
      <vt:lpstr>Staff Registrations</vt:lpstr>
      <vt:lpstr>Staff Registrations - Add New Staff</vt:lpstr>
      <vt:lpstr>Staff Registrations - Add New Staff</vt:lpstr>
      <vt:lpstr>Staff Registrations – Edit Staff</vt:lpstr>
      <vt:lpstr>Staff Registrations – Edit Staff</vt:lpstr>
      <vt:lpstr>PowerPoint Presentation</vt:lpstr>
      <vt:lpstr>Staff Registrations – delete Staff </vt:lpstr>
      <vt:lpstr>Staff Registrations – delete Staff </vt:lpstr>
      <vt:lpstr>Staff Registrations – Copy Staff </vt:lpstr>
      <vt:lpstr>Staff Registrations – Copy Staff </vt:lpstr>
      <vt:lpstr>Staff Registrations – Sign and Submit</vt:lpstr>
      <vt:lpstr>Staff Registrations – Sign and Submit</vt:lpstr>
      <vt:lpstr>Staff Registrations – Sign and Submit</vt:lpstr>
      <vt:lpstr>Changing the password</vt:lpstr>
      <vt:lpstr>Edit Profile</vt:lpstr>
      <vt:lpstr>Interactive Map</vt:lpstr>
      <vt:lpstr>Interactive Map</vt:lpstr>
      <vt:lpstr>Interactive Map – Filter Criteria</vt:lpstr>
      <vt:lpstr>Interactive Charts</vt:lpstr>
      <vt:lpstr>Interactive Charts</vt:lpstr>
      <vt:lpstr>Frequently asked questions</vt:lpstr>
      <vt:lpstr>File Upload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Cultural Competence Tracking System</dc:title>
  <dc:creator>Microsoft Office User</dc:creator>
  <cp:lastModifiedBy>MICHAEL ROJAS</cp:lastModifiedBy>
  <cp:revision>137</cp:revision>
  <dcterms:created xsi:type="dcterms:W3CDTF">2017-02-14T16:26:22Z</dcterms:created>
  <dcterms:modified xsi:type="dcterms:W3CDTF">2017-09-07T00:01:37Z</dcterms:modified>
</cp:coreProperties>
</file>